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CC40"/>
    <a:srgbClr val="6EA9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750" autoAdjust="0"/>
    <p:restoredTop sz="94660"/>
  </p:normalViewPr>
  <p:slideViewPr>
    <p:cSldViewPr>
      <p:cViewPr varScale="1">
        <p:scale>
          <a:sx n="77" d="100"/>
          <a:sy n="77" d="100"/>
        </p:scale>
        <p:origin x="-136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824714-7493-473B-B241-0A112EEFD9EA}" type="datetimeFigureOut">
              <a:rPr lang="en-GB" smtClean="0"/>
              <a:t>29/08/2014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736944-CFEC-4D52-A255-100908B9C6AB}" type="slidenum">
              <a:rPr lang="en-GB" smtClean="0"/>
              <a:t>‹#›</a:t>
            </a:fld>
            <a:endParaRPr lang="en-GB"/>
          </a:p>
        </p:txBody>
      </p:sp>
    </p:spTree>
    <p:extLst>
      <p:ext uri="{BB962C8B-B14F-4D97-AF65-F5344CB8AC3E}">
        <p14:creationId xmlns:p14="http://schemas.microsoft.com/office/powerpoint/2010/main" val="3119791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12</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13</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15</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16</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17</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18</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19</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20</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3</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A54E3CFB-C12D-4DBD-99F8-5E5E0D05872F}" type="slidenum">
              <a:rPr lang="en-GB" smtClean="0"/>
              <a:pPr/>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26.xml"/><Relationship Id="rId13" Type="http://schemas.openxmlformats.org/officeDocument/2006/relationships/slide" Target="../slides/slide32.xml"/><Relationship Id="rId3" Type="http://schemas.openxmlformats.org/officeDocument/2006/relationships/slide" Target="../slides/slide42.xml"/><Relationship Id="rId7" Type="http://schemas.openxmlformats.org/officeDocument/2006/relationships/slide" Target="../slides/slide22.xml"/><Relationship Id="rId12" Type="http://schemas.openxmlformats.org/officeDocument/2006/relationships/slide" Target="../slides/slide31.xml"/><Relationship Id="rId17" Type="http://schemas.openxmlformats.org/officeDocument/2006/relationships/slide" Target="../slides/slide41.xml"/><Relationship Id="rId2" Type="http://schemas.openxmlformats.org/officeDocument/2006/relationships/slide" Target="../slides/slide2.xml"/><Relationship Id="rId16"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17.xml"/><Relationship Id="rId11" Type="http://schemas.openxmlformats.org/officeDocument/2006/relationships/slide" Target="../slides/slide30.xml"/><Relationship Id="rId5" Type="http://schemas.openxmlformats.org/officeDocument/2006/relationships/slide" Target="../slides/slide12.xml"/><Relationship Id="rId15" Type="http://schemas.openxmlformats.org/officeDocument/2006/relationships/slide" Target="../slides/slide39.xml"/><Relationship Id="rId10" Type="http://schemas.openxmlformats.org/officeDocument/2006/relationships/slide" Target="../slides/slide28.xml"/><Relationship Id="rId4" Type="http://schemas.openxmlformats.org/officeDocument/2006/relationships/slide" Target="../slides/slide3.xml"/><Relationship Id="rId9" Type="http://schemas.openxmlformats.org/officeDocument/2006/relationships/slide" Target="../slides/slide27.xml"/><Relationship Id="rId14" Type="http://schemas.openxmlformats.org/officeDocument/2006/relationships/slide" Target="../slides/slide3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a:xfrm>
            <a:off x="6727032" y="6453336"/>
            <a:ext cx="1920240" cy="320368"/>
          </a:xfrm>
        </p:spPr>
        <p:txBody>
          <a:bodyPr/>
          <a:lstStyle>
            <a:lvl1pPr>
              <a:defRPr>
                <a:solidFill>
                  <a:srgbClr val="FFFFFF"/>
                </a:solidFill>
              </a:defRPr>
            </a:lvl1pPr>
            <a:extLst/>
          </a:lstStyle>
          <a:p>
            <a:fld id="{BD0EFC2E-829A-4F46-AE24-637459CF325E}" type="datetimeFigureOut">
              <a:rPr lang="en-GB" smtClean="0"/>
              <a:t>29/08/2014</a:t>
            </a:fld>
            <a:endParaRPr lang="en-GB"/>
          </a:p>
        </p:txBody>
      </p:sp>
      <p:sp>
        <p:nvSpPr>
          <p:cNvPr id="19" name="Footer Placeholder 18"/>
          <p:cNvSpPr>
            <a:spLocks noGrp="1"/>
          </p:cNvSpPr>
          <p:nvPr>
            <p:ph type="ftr" sz="quarter" idx="11"/>
          </p:nvPr>
        </p:nvSpPr>
        <p:spPr>
          <a:xfrm>
            <a:off x="3707904" y="6453336"/>
            <a:ext cx="3022849" cy="319733"/>
          </a:xfrm>
        </p:spPr>
        <p:txBody>
          <a:bodyPr/>
          <a:lstStyle>
            <a:lvl1pPr>
              <a:defRPr>
                <a:solidFill>
                  <a:schemeClr val="accent1">
                    <a:tint val="20000"/>
                  </a:schemeClr>
                </a:solidFill>
              </a:defRPr>
            </a:lvl1pPr>
            <a:extLst/>
          </a:lstStyle>
          <a:p>
            <a:endParaRPr lang="en-GB"/>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187CB868-38C5-471A-8E1B-DB347E61B044}"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0EFC2E-829A-4F46-AE24-637459CF325E}" type="datetimeFigureOut">
              <a:rPr lang="en-GB" smtClean="0"/>
              <a:t>29/08/2014</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187CB868-38C5-471A-8E1B-DB347E61B044}"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0EFC2E-829A-4F46-AE24-637459CF325E}" type="datetimeFigureOut">
              <a:rPr lang="en-GB" smtClean="0"/>
              <a:t>29/08/2014</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187CB868-38C5-471A-8E1B-DB347E61B044}"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207293"/>
            <a:ext cx="8712968" cy="5030019"/>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D0EFC2E-829A-4F46-AE24-637459CF325E}" type="datetimeFigureOut">
              <a:rPr lang="en-GB" smtClean="0"/>
              <a:t>29/08/2014</a:t>
            </a:fld>
            <a:endParaRPr lang="en-GB"/>
          </a:p>
        </p:txBody>
      </p:sp>
      <p:sp>
        <p:nvSpPr>
          <p:cNvPr id="6" name="Slide Number Placeholder 5"/>
          <p:cNvSpPr>
            <a:spLocks noGrp="1"/>
          </p:cNvSpPr>
          <p:nvPr>
            <p:ph type="sldNum" sz="quarter" idx="12"/>
          </p:nvPr>
        </p:nvSpPr>
        <p:spPr/>
        <p:txBody>
          <a:bodyPr/>
          <a:lstStyle>
            <a:extLst/>
          </a:lstStyle>
          <a:p>
            <a:fld id="{187CB868-38C5-471A-8E1B-DB347E61B044}" type="slidenum">
              <a:rPr lang="en-GB" smtClean="0"/>
              <a:t>‹#›</a:t>
            </a:fld>
            <a:endParaRPr lang="en-GB"/>
          </a:p>
        </p:txBody>
      </p:sp>
      <p:sp>
        <p:nvSpPr>
          <p:cNvPr id="7" name="Title 6"/>
          <p:cNvSpPr>
            <a:spLocks noGrp="1"/>
          </p:cNvSpPr>
          <p:nvPr>
            <p:ph type="title"/>
          </p:nvPr>
        </p:nvSpPr>
        <p:spPr>
          <a:xfrm>
            <a:off x="230832" y="116632"/>
            <a:ext cx="8733656" cy="936104"/>
          </a:xfrm>
        </p:spPr>
        <p:txBody>
          <a:bodyPr rtlCol="0">
            <a:normAutofit/>
          </a:bodyPr>
          <a:lstStyle>
            <a:lvl1pPr>
              <a:defRPr sz="4000"/>
            </a:lvl1pPr>
            <a:extLst/>
          </a:lstStyle>
          <a:p>
            <a:r>
              <a:rPr kumimoji="0" lang="en-US" smtClean="0"/>
              <a:t>Click to edit Master title style</a:t>
            </a:r>
            <a:endParaRPr kumimoji="0" lang="en-US" dirty="0"/>
          </a:p>
        </p:txBody>
      </p:sp>
      <p:sp>
        <p:nvSpPr>
          <p:cNvPr id="41" name="Round Same Side Corner Rectangle 40">
            <a:hlinkClick r:id="rId2" action="ppaction://hlinksldjump"/>
          </p:cNvPr>
          <p:cNvSpPr/>
          <p:nvPr/>
        </p:nvSpPr>
        <p:spPr>
          <a:xfrm>
            <a:off x="35496" y="6569968"/>
            <a:ext cx="72008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Scenario</a:t>
            </a:r>
            <a:endParaRPr lang="en-GB" sz="1100" b="1" dirty="0">
              <a:solidFill>
                <a:schemeClr val="bg1"/>
              </a:solidFill>
              <a:latin typeface="Calibri" pitchFamily="34" charset="0"/>
              <a:cs typeface="Calibri" pitchFamily="34" charset="0"/>
            </a:endParaRPr>
          </a:p>
        </p:txBody>
      </p:sp>
      <p:sp>
        <p:nvSpPr>
          <p:cNvPr id="42" name="Round Same Side Corner Rectangle 41">
            <a:hlinkClick r:id="rId2" action="ppaction://hlinksldjump"/>
          </p:cNvPr>
          <p:cNvSpPr/>
          <p:nvPr/>
        </p:nvSpPr>
        <p:spPr>
          <a:xfrm>
            <a:off x="761613" y="6569968"/>
            <a:ext cx="648072"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6"/>
          </a:lnRef>
          <a:fillRef idx="1">
            <a:schemeClr val="lt1"/>
          </a:fillRef>
          <a:effectRef idx="0">
            <a:schemeClr val="accent6"/>
          </a:effectRef>
          <a:fontRef idx="minor">
            <a:schemeClr val="dk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Criteria</a:t>
            </a:r>
            <a:endParaRPr lang="en-GB" sz="1100" b="1" dirty="0">
              <a:solidFill>
                <a:schemeClr val="bg1"/>
              </a:solidFill>
              <a:latin typeface="Calibri" pitchFamily="34" charset="0"/>
              <a:cs typeface="Calibri" pitchFamily="34" charset="0"/>
            </a:endParaRPr>
          </a:p>
        </p:txBody>
      </p:sp>
      <p:sp>
        <p:nvSpPr>
          <p:cNvPr id="51" name="Round Same Side Corner Rectangle 50">
            <a:hlinkClick r:id="rId3" action="ppaction://hlinksldjump"/>
          </p:cNvPr>
          <p:cNvSpPr/>
          <p:nvPr/>
        </p:nvSpPr>
        <p:spPr>
          <a:xfrm>
            <a:off x="1415722" y="6569968"/>
            <a:ext cx="648072"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100" b="1" dirty="0" smtClean="0">
                <a:solidFill>
                  <a:schemeClr val="bg1"/>
                </a:solidFill>
                <a:latin typeface="Calibri" pitchFamily="34" charset="0"/>
                <a:cs typeface="Calibri" pitchFamily="34" charset="0"/>
              </a:rPr>
              <a:t>Tasks</a:t>
            </a:r>
            <a:endParaRPr lang="en-GB" sz="1100" b="1" dirty="0">
              <a:solidFill>
                <a:schemeClr val="bg1"/>
              </a:solidFill>
              <a:latin typeface="Calibri" pitchFamily="34" charset="0"/>
              <a:cs typeface="Calibri" pitchFamily="34" charset="0"/>
            </a:endParaRPr>
          </a:p>
        </p:txBody>
      </p:sp>
      <p:sp>
        <p:nvSpPr>
          <p:cNvPr id="52" name="Round Same Side Corner Rectangle 51">
            <a:hlinkClick r:id="rId4" action="ppaction://hlinksldjump"/>
          </p:cNvPr>
          <p:cNvSpPr/>
          <p:nvPr/>
        </p:nvSpPr>
        <p:spPr>
          <a:xfrm>
            <a:off x="2069831"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1</a:t>
            </a:r>
            <a:endParaRPr lang="en-GB" sz="1200" b="1" dirty="0">
              <a:solidFill>
                <a:schemeClr val="bg1"/>
              </a:solidFill>
              <a:latin typeface="Calibri" pitchFamily="34" charset="0"/>
              <a:cs typeface="Calibri" pitchFamily="34" charset="0"/>
            </a:endParaRPr>
          </a:p>
        </p:txBody>
      </p:sp>
      <p:sp>
        <p:nvSpPr>
          <p:cNvPr id="53" name="Round Same Side Corner Rectangle 52">
            <a:hlinkClick r:id="rId5" action="ppaction://hlinksldjump"/>
          </p:cNvPr>
          <p:cNvSpPr/>
          <p:nvPr/>
        </p:nvSpPr>
        <p:spPr>
          <a:xfrm>
            <a:off x="2471868"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2</a:t>
            </a:r>
            <a:endParaRPr lang="en-GB" sz="1200" b="1" dirty="0">
              <a:solidFill>
                <a:schemeClr val="bg1"/>
              </a:solidFill>
              <a:latin typeface="Calibri" pitchFamily="34" charset="0"/>
              <a:cs typeface="Calibri" pitchFamily="34" charset="0"/>
            </a:endParaRPr>
          </a:p>
        </p:txBody>
      </p:sp>
      <p:sp>
        <p:nvSpPr>
          <p:cNvPr id="54" name="Round Same Side Corner Rectangle 53">
            <a:hlinkClick r:id="rId6" action="ppaction://hlinksldjump"/>
          </p:cNvPr>
          <p:cNvSpPr/>
          <p:nvPr/>
        </p:nvSpPr>
        <p:spPr>
          <a:xfrm>
            <a:off x="2873905"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3</a:t>
            </a:r>
            <a:endParaRPr lang="en-GB" sz="1200" b="1" dirty="0">
              <a:solidFill>
                <a:schemeClr val="bg1"/>
              </a:solidFill>
              <a:latin typeface="Calibri" pitchFamily="34" charset="0"/>
              <a:cs typeface="Calibri" pitchFamily="34" charset="0"/>
            </a:endParaRPr>
          </a:p>
        </p:txBody>
      </p:sp>
      <p:sp>
        <p:nvSpPr>
          <p:cNvPr id="55" name="Round Same Side Corner Rectangle 54">
            <a:hlinkClick r:id="rId7" action="ppaction://hlinksldjump"/>
          </p:cNvPr>
          <p:cNvSpPr/>
          <p:nvPr/>
        </p:nvSpPr>
        <p:spPr>
          <a:xfrm>
            <a:off x="3275942"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4</a:t>
            </a:r>
            <a:endParaRPr lang="en-GB" sz="1200" b="1" dirty="0">
              <a:solidFill>
                <a:schemeClr val="bg1"/>
              </a:solidFill>
              <a:latin typeface="Calibri" pitchFamily="34" charset="0"/>
              <a:cs typeface="Calibri" pitchFamily="34" charset="0"/>
            </a:endParaRPr>
          </a:p>
        </p:txBody>
      </p:sp>
      <p:sp>
        <p:nvSpPr>
          <p:cNvPr id="56" name="Round Same Side Corner Rectangle 55">
            <a:hlinkClick r:id="rId8" action="ppaction://hlinksldjump"/>
          </p:cNvPr>
          <p:cNvSpPr/>
          <p:nvPr/>
        </p:nvSpPr>
        <p:spPr>
          <a:xfrm>
            <a:off x="3677979"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5</a:t>
            </a:r>
            <a:endParaRPr lang="en-GB" sz="1200" b="1" dirty="0">
              <a:solidFill>
                <a:schemeClr val="bg1"/>
              </a:solidFill>
              <a:latin typeface="Calibri" pitchFamily="34" charset="0"/>
              <a:cs typeface="Calibri" pitchFamily="34" charset="0"/>
            </a:endParaRPr>
          </a:p>
        </p:txBody>
      </p:sp>
      <p:sp>
        <p:nvSpPr>
          <p:cNvPr id="57" name="Round Same Side Corner Rectangle 56">
            <a:hlinkClick r:id="rId9" action="ppaction://hlinksldjump"/>
          </p:cNvPr>
          <p:cNvSpPr/>
          <p:nvPr/>
        </p:nvSpPr>
        <p:spPr>
          <a:xfrm>
            <a:off x="4080016"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solidFill>
                  <a:schemeClr val="bg1"/>
                </a:solidFill>
                <a:latin typeface="Calibri" pitchFamily="34" charset="0"/>
                <a:cs typeface="Calibri" pitchFamily="34" charset="0"/>
              </a:rPr>
              <a:t>6</a:t>
            </a:r>
          </a:p>
        </p:txBody>
      </p:sp>
      <p:sp>
        <p:nvSpPr>
          <p:cNvPr id="58" name="Round Same Side Corner Rectangle 57">
            <a:hlinkClick r:id="rId10" action="ppaction://hlinksldjump"/>
          </p:cNvPr>
          <p:cNvSpPr/>
          <p:nvPr/>
        </p:nvSpPr>
        <p:spPr>
          <a:xfrm>
            <a:off x="4482053"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7</a:t>
            </a:r>
            <a:endParaRPr lang="en-GB" sz="1200" b="1" dirty="0">
              <a:solidFill>
                <a:schemeClr val="bg1"/>
              </a:solidFill>
              <a:latin typeface="Calibri" pitchFamily="34" charset="0"/>
              <a:cs typeface="Calibri" pitchFamily="34" charset="0"/>
            </a:endParaRPr>
          </a:p>
        </p:txBody>
      </p:sp>
      <p:sp>
        <p:nvSpPr>
          <p:cNvPr id="59" name="Round Same Side Corner Rectangle 58">
            <a:hlinkClick r:id="rId11" action="ppaction://hlinksldjump"/>
          </p:cNvPr>
          <p:cNvSpPr/>
          <p:nvPr/>
        </p:nvSpPr>
        <p:spPr>
          <a:xfrm>
            <a:off x="4884090"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solidFill>
                  <a:schemeClr val="bg1"/>
                </a:solidFill>
                <a:latin typeface="Calibri" pitchFamily="34" charset="0"/>
                <a:cs typeface="Calibri" pitchFamily="34" charset="0"/>
              </a:rPr>
              <a:t>8</a:t>
            </a:r>
          </a:p>
        </p:txBody>
      </p:sp>
      <p:sp>
        <p:nvSpPr>
          <p:cNvPr id="60" name="Round Same Side Corner Rectangle 59">
            <a:hlinkClick r:id="rId12" action="ppaction://hlinksldjump"/>
          </p:cNvPr>
          <p:cNvSpPr/>
          <p:nvPr/>
        </p:nvSpPr>
        <p:spPr>
          <a:xfrm>
            <a:off x="5286127"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a:solidFill>
                  <a:schemeClr val="bg1"/>
                </a:solidFill>
                <a:latin typeface="Calibri" pitchFamily="34" charset="0"/>
                <a:cs typeface="Calibri" pitchFamily="34" charset="0"/>
              </a:rPr>
              <a:t>9</a:t>
            </a:r>
          </a:p>
        </p:txBody>
      </p:sp>
      <p:sp>
        <p:nvSpPr>
          <p:cNvPr id="61" name="Round Same Side Corner Rectangle 60">
            <a:hlinkClick r:id="rId13" action="ppaction://hlinksldjump"/>
          </p:cNvPr>
          <p:cNvSpPr/>
          <p:nvPr/>
        </p:nvSpPr>
        <p:spPr>
          <a:xfrm>
            <a:off x="5688164"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10</a:t>
            </a:r>
            <a:endParaRPr lang="en-GB" sz="1200" b="1" dirty="0">
              <a:solidFill>
                <a:schemeClr val="bg1"/>
              </a:solidFill>
              <a:latin typeface="Calibri" pitchFamily="34" charset="0"/>
              <a:cs typeface="Calibri" pitchFamily="34" charset="0"/>
            </a:endParaRPr>
          </a:p>
        </p:txBody>
      </p:sp>
      <p:sp>
        <p:nvSpPr>
          <p:cNvPr id="62" name="Round Same Side Corner Rectangle 61">
            <a:hlinkClick r:id="rId14" action="ppaction://hlinksldjump"/>
          </p:cNvPr>
          <p:cNvSpPr/>
          <p:nvPr/>
        </p:nvSpPr>
        <p:spPr>
          <a:xfrm>
            <a:off x="6090201"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11</a:t>
            </a:r>
            <a:endParaRPr lang="en-GB" sz="1200" b="1" dirty="0">
              <a:solidFill>
                <a:schemeClr val="bg1"/>
              </a:solidFill>
              <a:latin typeface="Calibri" pitchFamily="34" charset="0"/>
              <a:cs typeface="Calibri" pitchFamily="34" charset="0"/>
            </a:endParaRPr>
          </a:p>
        </p:txBody>
      </p:sp>
      <p:sp>
        <p:nvSpPr>
          <p:cNvPr id="63" name="Round Same Side Corner Rectangle 62">
            <a:hlinkClick r:id="rId15" action="ppaction://hlinksldjump"/>
          </p:cNvPr>
          <p:cNvSpPr/>
          <p:nvPr/>
        </p:nvSpPr>
        <p:spPr>
          <a:xfrm>
            <a:off x="6492238"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12</a:t>
            </a:r>
            <a:endParaRPr lang="en-GB" sz="1200" b="1" dirty="0">
              <a:solidFill>
                <a:schemeClr val="bg1"/>
              </a:solidFill>
              <a:latin typeface="Calibri" pitchFamily="34" charset="0"/>
              <a:cs typeface="Calibri" pitchFamily="34" charset="0"/>
            </a:endParaRPr>
          </a:p>
        </p:txBody>
      </p:sp>
      <p:sp>
        <p:nvSpPr>
          <p:cNvPr id="64" name="Round Same Side Corner Rectangle 63">
            <a:hlinkClick r:id="rId16" action="ppaction://hlinksldjump"/>
          </p:cNvPr>
          <p:cNvSpPr/>
          <p:nvPr/>
        </p:nvSpPr>
        <p:spPr>
          <a:xfrm>
            <a:off x="6894275"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13</a:t>
            </a:r>
            <a:endParaRPr lang="en-GB" sz="1200" b="1" dirty="0">
              <a:solidFill>
                <a:schemeClr val="bg1"/>
              </a:solidFill>
              <a:latin typeface="Calibri" pitchFamily="34" charset="0"/>
              <a:cs typeface="Calibri" pitchFamily="34" charset="0"/>
            </a:endParaRPr>
          </a:p>
        </p:txBody>
      </p:sp>
      <p:sp>
        <p:nvSpPr>
          <p:cNvPr id="66" name="Round Same Side Corner Rectangle 65">
            <a:hlinkClick r:id="rId17" action="ppaction://hlinksldjump"/>
          </p:cNvPr>
          <p:cNvSpPr/>
          <p:nvPr/>
        </p:nvSpPr>
        <p:spPr>
          <a:xfrm>
            <a:off x="7308304" y="6569968"/>
            <a:ext cx="396000" cy="288032"/>
          </a:xfrm>
          <a:prstGeom prst="round2SameRect">
            <a:avLst/>
          </a:prstGeom>
          <a:gradFill>
            <a:gsLst>
              <a:gs pos="0">
                <a:srgbClr val="89CC40"/>
              </a:gs>
              <a:gs pos="100000">
                <a:schemeClr val="accent1">
                  <a:lumMod val="75000"/>
                </a:schemeClr>
              </a:gs>
            </a:gsLst>
            <a:lin ang="5400000" scaled="0"/>
          </a:gra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1200" b="1" dirty="0" smtClean="0">
                <a:solidFill>
                  <a:schemeClr val="bg1"/>
                </a:solidFill>
                <a:latin typeface="Calibri" pitchFamily="34" charset="0"/>
                <a:cs typeface="Calibri" pitchFamily="34" charset="0"/>
              </a:rPr>
              <a:t>14</a:t>
            </a:r>
            <a:endParaRPr lang="en-GB" sz="1200" b="1" dirty="0">
              <a:solidFill>
                <a:schemeClr val="bg1"/>
              </a:solidFill>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D0EFC2E-829A-4F46-AE24-637459CF325E}" type="datetimeFigureOut">
              <a:rPr lang="en-GB" smtClean="0"/>
              <a:t>29/08/2014</a:t>
            </a:fld>
            <a:endParaRPr lang="en-GB"/>
          </a:p>
        </p:txBody>
      </p:sp>
      <p:sp>
        <p:nvSpPr>
          <p:cNvPr id="5" name="Footer Placeholder 4"/>
          <p:cNvSpPr>
            <a:spLocks noGrp="1"/>
          </p:cNvSpPr>
          <p:nvPr>
            <p:ph type="ftr" sz="quarter" idx="11"/>
          </p:nvPr>
        </p:nvSpPr>
        <p:spPr/>
        <p:txBody>
          <a:bodyPr/>
          <a:lstStyle>
            <a:extLst/>
          </a:lstStyle>
          <a:p>
            <a:endParaRPr lang="en-GB"/>
          </a:p>
        </p:txBody>
      </p:sp>
      <p:sp>
        <p:nvSpPr>
          <p:cNvPr id="6" name="Slide Number Placeholder 5"/>
          <p:cNvSpPr>
            <a:spLocks noGrp="1"/>
          </p:cNvSpPr>
          <p:nvPr>
            <p:ph type="sldNum" sz="quarter" idx="12"/>
          </p:nvPr>
        </p:nvSpPr>
        <p:spPr/>
        <p:txBody>
          <a:bodyPr/>
          <a:lstStyle>
            <a:extLst/>
          </a:lstStyle>
          <a:p>
            <a:fld id="{187CB868-38C5-471A-8E1B-DB347E61B044}" type="slidenum">
              <a:rPr lang="en-GB" smtClean="0"/>
              <a:t>‹#›</a:t>
            </a:fld>
            <a:endParaRPr lang="en-GB"/>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endParaRPr>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D0EFC2E-829A-4F46-AE24-637459CF325E}" type="datetimeFigureOut">
              <a:rPr lang="en-GB" smtClean="0"/>
              <a:t>29/08/2014</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187CB868-38C5-471A-8E1B-DB347E61B044}" type="slidenum">
              <a:rPr lang="en-GB" smtClean="0"/>
              <a:t>‹#›</a:t>
            </a:fld>
            <a:endParaRPr lang="en-GB"/>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D0EFC2E-829A-4F46-AE24-637459CF325E}" type="datetimeFigureOut">
              <a:rPr lang="en-GB" smtClean="0"/>
              <a:t>29/08/2014</a:t>
            </a:fld>
            <a:endParaRPr lang="en-GB"/>
          </a:p>
        </p:txBody>
      </p:sp>
      <p:sp>
        <p:nvSpPr>
          <p:cNvPr id="8" name="Footer Placeholder 7"/>
          <p:cNvSpPr>
            <a:spLocks noGrp="1"/>
          </p:cNvSpPr>
          <p:nvPr>
            <p:ph type="ftr" sz="quarter" idx="11"/>
          </p:nvPr>
        </p:nvSpPr>
        <p:spPr/>
        <p:txBody>
          <a:bodyPr/>
          <a:lstStyle>
            <a:extLst/>
          </a:lstStyle>
          <a:p>
            <a:endParaRPr lang="en-GB"/>
          </a:p>
        </p:txBody>
      </p:sp>
      <p:sp>
        <p:nvSpPr>
          <p:cNvPr id="9" name="Slide Number Placeholder 8"/>
          <p:cNvSpPr>
            <a:spLocks noGrp="1"/>
          </p:cNvSpPr>
          <p:nvPr>
            <p:ph type="sldNum" sz="quarter" idx="12"/>
          </p:nvPr>
        </p:nvSpPr>
        <p:spPr/>
        <p:txBody>
          <a:bodyPr/>
          <a:lstStyle>
            <a:extLst/>
          </a:lstStyle>
          <a:p>
            <a:fld id="{187CB868-38C5-471A-8E1B-DB347E61B044}" type="slidenum">
              <a:rPr lang="en-GB" smtClean="0"/>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BD0EFC2E-829A-4F46-AE24-637459CF325E}" type="datetimeFigureOut">
              <a:rPr lang="en-GB" smtClean="0"/>
              <a:t>29/08/2014</a:t>
            </a:fld>
            <a:endParaRPr lang="en-GB"/>
          </a:p>
        </p:txBody>
      </p:sp>
      <p:sp>
        <p:nvSpPr>
          <p:cNvPr id="4" name="Footer Placeholder 3"/>
          <p:cNvSpPr>
            <a:spLocks noGrp="1"/>
          </p:cNvSpPr>
          <p:nvPr>
            <p:ph type="ftr" sz="quarter" idx="11"/>
          </p:nvPr>
        </p:nvSpPr>
        <p:spPr/>
        <p:txBody>
          <a:bodyPr/>
          <a:lstStyle>
            <a:extLst/>
          </a:lstStyle>
          <a:p>
            <a:endParaRPr lang="en-GB"/>
          </a:p>
        </p:txBody>
      </p:sp>
      <p:sp>
        <p:nvSpPr>
          <p:cNvPr id="5" name="Slide Number Placeholder 4"/>
          <p:cNvSpPr>
            <a:spLocks noGrp="1"/>
          </p:cNvSpPr>
          <p:nvPr>
            <p:ph type="sldNum" sz="quarter" idx="12"/>
          </p:nvPr>
        </p:nvSpPr>
        <p:spPr/>
        <p:txBody>
          <a:bodyPr/>
          <a:lstStyle>
            <a:extLst/>
          </a:lstStyle>
          <a:p>
            <a:fld id="{187CB868-38C5-471A-8E1B-DB347E61B044}" type="slidenum">
              <a:rPr lang="en-GB" smtClean="0"/>
              <a:t>‹#›</a:t>
            </a:fld>
            <a:endParaRPr lang="en-GB"/>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D0EFC2E-829A-4F46-AE24-637459CF325E}" type="datetimeFigureOut">
              <a:rPr lang="en-GB" smtClean="0"/>
              <a:t>29/08/2014</a:t>
            </a:fld>
            <a:endParaRPr lang="en-GB"/>
          </a:p>
        </p:txBody>
      </p:sp>
      <p:sp>
        <p:nvSpPr>
          <p:cNvPr id="3" name="Footer Placeholder 2"/>
          <p:cNvSpPr>
            <a:spLocks noGrp="1"/>
          </p:cNvSpPr>
          <p:nvPr>
            <p:ph type="ftr" sz="quarter" idx="11"/>
          </p:nvPr>
        </p:nvSpPr>
        <p:spPr/>
        <p:txBody>
          <a:bodyPr/>
          <a:lstStyle>
            <a:extLst/>
          </a:lstStyle>
          <a:p>
            <a:endParaRPr lang="en-GB"/>
          </a:p>
        </p:txBody>
      </p:sp>
      <p:sp>
        <p:nvSpPr>
          <p:cNvPr id="4" name="Slide Number Placeholder 3"/>
          <p:cNvSpPr>
            <a:spLocks noGrp="1"/>
          </p:cNvSpPr>
          <p:nvPr>
            <p:ph type="sldNum" sz="quarter" idx="12"/>
          </p:nvPr>
        </p:nvSpPr>
        <p:spPr/>
        <p:txBody>
          <a:bodyPr/>
          <a:lstStyle>
            <a:extLst/>
          </a:lstStyle>
          <a:p>
            <a:fld id="{187CB868-38C5-471A-8E1B-DB347E61B044}"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BD0EFC2E-829A-4F46-AE24-637459CF325E}" type="datetimeFigureOut">
              <a:rPr lang="en-GB" smtClean="0"/>
              <a:t>29/08/2014</a:t>
            </a:fld>
            <a:endParaRPr lang="en-GB"/>
          </a:p>
        </p:txBody>
      </p:sp>
      <p:sp>
        <p:nvSpPr>
          <p:cNvPr id="6" name="Footer Placeholder 5"/>
          <p:cNvSpPr>
            <a:spLocks noGrp="1"/>
          </p:cNvSpPr>
          <p:nvPr>
            <p:ph type="ftr" sz="quarter" idx="11"/>
          </p:nvPr>
        </p:nvSpPr>
        <p:spPr/>
        <p:txBody>
          <a:bodyPr/>
          <a:lstStyle>
            <a:extLst/>
          </a:lstStyle>
          <a:p>
            <a:endParaRPr lang="en-GB"/>
          </a:p>
        </p:txBody>
      </p:sp>
      <p:sp>
        <p:nvSpPr>
          <p:cNvPr id="7" name="Slide Number Placeholder 6"/>
          <p:cNvSpPr>
            <a:spLocks noGrp="1"/>
          </p:cNvSpPr>
          <p:nvPr>
            <p:ph type="sldNum" sz="quarter" idx="12"/>
          </p:nvPr>
        </p:nvSpPr>
        <p:spPr/>
        <p:txBody>
          <a:bodyPr/>
          <a:lstStyle>
            <a:extLst/>
          </a:lstStyle>
          <a:p>
            <a:fld id="{187CB868-38C5-471A-8E1B-DB347E61B044}" type="slidenum">
              <a:rPr lang="en-GB" smtClean="0"/>
              <a:t>‹#›</a:t>
            </a:fld>
            <a:endParaRPr lang="en-GB"/>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BD0EFC2E-829A-4F46-AE24-637459CF325E}" type="datetimeFigureOut">
              <a:rPr lang="en-GB" smtClean="0"/>
              <a:t>29/08/2014</a:t>
            </a:fld>
            <a:endParaRPr lang="en-GB"/>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GB"/>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187CB868-38C5-471A-8E1B-DB347E61B044}" type="slidenum">
              <a:rPr lang="en-GB" smtClean="0"/>
              <a:t>‹#›</a:t>
            </a:fld>
            <a:endParaRPr lang="en-GB"/>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endParaRPr>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endParaRP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dirty="0" smtClean="0"/>
              <a:t>Click to edit Master title style</a:t>
            </a:r>
            <a:endParaRPr kumimoji="0" lang="en-US" dirty="0"/>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latin typeface="Calibri" pitchFamily="34" charset="0"/>
              </a:defRPr>
            </a:lvl1pPr>
            <a:extLst/>
          </a:lstStyle>
          <a:p>
            <a:fld id="{BD0EFC2E-829A-4F46-AE24-637459CF325E}" type="datetimeFigureOut">
              <a:rPr lang="en-GB" smtClean="0"/>
              <a:pPr/>
              <a:t>29/08/2014</a:t>
            </a:fld>
            <a:endParaRPr lang="en-GB" dirty="0"/>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latin typeface="Calibri" pitchFamily="34" charset="0"/>
              </a:defRPr>
            </a:lvl1pPr>
            <a:extLst/>
          </a:lstStyle>
          <a:p>
            <a:endParaRPr lang="en-GB" dirty="0"/>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latin typeface="Calibri" pitchFamily="34" charset="0"/>
              </a:defRPr>
            </a:lvl1pPr>
            <a:extLst/>
          </a:lstStyle>
          <a:p>
            <a:fld id="{187CB868-38C5-471A-8E1B-DB347E61B044}"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Calibri" pitchFamily="34" charset="0"/>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Calibri" pitchFamily="34" charset="0"/>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Calibri" pitchFamily="34" charset="0"/>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Calibri" pitchFamily="34" charset="0"/>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Calibri" pitchFamily="34" charset="0"/>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Calibri" pitchFamily="34" charset="0"/>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4.pn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5.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paris-26-gigapixels.com/&#8206;" TargetMode="External"/><Relationship Id="rId2" Type="http://schemas.openxmlformats.org/officeDocument/2006/relationships/hyperlink" Target="http://www.gigapixel.com/&#8206;" TargetMode="External"/><Relationship Id="rId1" Type="http://schemas.openxmlformats.org/officeDocument/2006/relationships/slideLayout" Target="../slideLayouts/slideLayout2.xml"/><Relationship Id="rId5" Type="http://schemas.openxmlformats.org/officeDocument/2006/relationships/hyperlink" Target="http://www.pcmag.com/slideshow/story/310489/10-jaw-dropping-gigapixel-photos/1" TargetMode="External"/><Relationship Id="rId4" Type="http://schemas.openxmlformats.org/officeDocument/2006/relationships/hyperlink" Target="http://www.theverge.com/2013/8/3/4584928/tokyo-150-gigapixel-panorama"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ww.stockvault.net/" TargetMode="External"/><Relationship Id="rId2" Type="http://schemas.openxmlformats.org/officeDocument/2006/relationships/hyperlink" Target="http://openphoto.net/"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7624" y="188640"/>
            <a:ext cx="7772400" cy="965665"/>
          </a:xfrm>
        </p:spPr>
        <p:txBody>
          <a:bodyPr/>
          <a:lstStyle/>
          <a:p>
            <a:r>
              <a:rPr lang="en-GB" dirty="0" smtClean="0"/>
              <a:t>Unit 27 and 31</a:t>
            </a:r>
            <a:endParaRPr lang="en-GB" dirty="0"/>
          </a:p>
        </p:txBody>
      </p:sp>
      <p:sp>
        <p:nvSpPr>
          <p:cNvPr id="3" name="Subtitle 2"/>
          <p:cNvSpPr>
            <a:spLocks noGrp="1"/>
          </p:cNvSpPr>
          <p:nvPr>
            <p:ph type="subTitle" idx="1"/>
          </p:nvPr>
        </p:nvSpPr>
        <p:spPr>
          <a:xfrm>
            <a:off x="1187624" y="1183550"/>
            <a:ext cx="7772400" cy="1199704"/>
          </a:xfrm>
        </p:spPr>
        <p:txBody>
          <a:bodyPr>
            <a:noAutofit/>
          </a:bodyPr>
          <a:lstStyle/>
          <a:p>
            <a:r>
              <a:rPr lang="en-GB" sz="4800" b="1" dirty="0"/>
              <a:t>Digital Graphics For Interactive Media</a:t>
            </a:r>
            <a:endParaRPr lang="en-GB" sz="4800" dirty="0"/>
          </a:p>
        </p:txBody>
      </p:sp>
      <p:sp>
        <p:nvSpPr>
          <p:cNvPr id="4" name="Subtitle 2"/>
          <p:cNvSpPr txBox="1">
            <a:spLocks/>
          </p:cNvSpPr>
          <p:nvPr/>
        </p:nvSpPr>
        <p:spPr>
          <a:xfrm>
            <a:off x="107504" y="5733256"/>
            <a:ext cx="3816424" cy="864096"/>
          </a:xfrm>
          <a:prstGeom prst="rect">
            <a:avLst/>
          </a:prstGeom>
        </p:spPr>
        <p:txBody>
          <a:bodyPr vert="horz" lIns="45720" rIns="45720">
            <a:noAutofit/>
          </a:bodyPr>
          <a:lstStyle>
            <a:lvl1pPr marL="0" marR="64008" indent="0" algn="r" rtl="0" eaLnBrk="1" latinLnBrk="0" hangingPunct="1">
              <a:spcBef>
                <a:spcPts val="400"/>
              </a:spcBef>
              <a:spcAft>
                <a:spcPts val="0"/>
              </a:spcAft>
              <a:buClr>
                <a:schemeClr val="accent1"/>
              </a:buClr>
              <a:buSzPct val="68000"/>
              <a:buFont typeface="Wingdings 3"/>
              <a:buNone/>
              <a:defRPr kumimoji="0" sz="2700" kern="1200">
                <a:solidFill>
                  <a:schemeClr val="tx2"/>
                </a:solidFill>
                <a:latin typeface="+mn-lt"/>
                <a:ea typeface="+mn-ea"/>
                <a:cs typeface="+mn-cs"/>
              </a:defRPr>
            </a:lvl1pPr>
            <a:lvl2pPr marL="457200" indent="0" algn="ctr" rtl="0" eaLnBrk="1" latinLnBrk="0" hangingPunct="1">
              <a:spcBef>
                <a:spcPts val="324"/>
              </a:spcBef>
              <a:buClr>
                <a:schemeClr val="accent1"/>
              </a:buClr>
              <a:buFont typeface="Verdana"/>
              <a:buNone/>
              <a:defRPr kumimoji="0" sz="2300" kern="1200">
                <a:solidFill>
                  <a:schemeClr val="tx1"/>
                </a:solidFill>
                <a:latin typeface="+mn-lt"/>
                <a:ea typeface="+mn-ea"/>
                <a:cs typeface="+mn-cs"/>
              </a:defRPr>
            </a:lvl2pPr>
            <a:lvl3pPr marL="914400" indent="0" algn="ctr" rtl="0" eaLnBrk="1" latinLnBrk="0" hangingPunct="1">
              <a:spcBef>
                <a:spcPts val="350"/>
              </a:spcBef>
              <a:buClr>
                <a:schemeClr val="accent2"/>
              </a:buClr>
              <a:buSzPct val="100000"/>
              <a:buFont typeface="Wingdings 2"/>
              <a:buNone/>
              <a:defRPr kumimoji="0" sz="2100" kern="1200">
                <a:solidFill>
                  <a:schemeClr val="tx1"/>
                </a:solidFill>
                <a:latin typeface="+mn-lt"/>
                <a:ea typeface="+mn-ea"/>
                <a:cs typeface="+mn-cs"/>
              </a:defRPr>
            </a:lvl3pPr>
            <a:lvl4pPr marL="1371600" indent="0" algn="ctr" rtl="0" eaLnBrk="1" latinLnBrk="0" hangingPunct="1">
              <a:spcBef>
                <a:spcPts val="350"/>
              </a:spcBef>
              <a:buClr>
                <a:schemeClr val="accent2"/>
              </a:buClr>
              <a:buFont typeface="Wingdings 2"/>
              <a:buNone/>
              <a:defRPr kumimoji="0" sz="1900" kern="1200">
                <a:solidFill>
                  <a:schemeClr val="tx1"/>
                </a:solidFill>
                <a:latin typeface="+mn-lt"/>
                <a:ea typeface="+mn-ea"/>
                <a:cs typeface="+mn-cs"/>
              </a:defRPr>
            </a:lvl4pPr>
            <a:lvl5pPr marL="1828800" indent="0" algn="ctr" rtl="0" eaLnBrk="1" latinLnBrk="0" hangingPunct="1">
              <a:spcBef>
                <a:spcPts val="350"/>
              </a:spcBef>
              <a:buClr>
                <a:schemeClr val="accent2"/>
              </a:buClr>
              <a:buFont typeface="Wingdings 2"/>
              <a:buNone/>
              <a:defRPr kumimoji="0" sz="1800" kern="1200">
                <a:solidFill>
                  <a:schemeClr val="tx1"/>
                </a:solidFill>
                <a:latin typeface="+mn-lt"/>
                <a:ea typeface="+mn-ea"/>
                <a:cs typeface="+mn-cs"/>
              </a:defRPr>
            </a:lvl5pPr>
            <a:lvl6pPr marL="2286000" indent="0" algn="ctr" rtl="0" eaLnBrk="1" latinLnBrk="0" hangingPunct="1">
              <a:spcBef>
                <a:spcPts val="350"/>
              </a:spcBef>
              <a:buClr>
                <a:schemeClr val="accent3"/>
              </a:buClr>
              <a:buFont typeface="Wingdings 2"/>
              <a:buNone/>
              <a:defRPr kumimoji="0" sz="1800" kern="1200">
                <a:solidFill>
                  <a:schemeClr val="tx1"/>
                </a:solidFill>
                <a:latin typeface="+mn-lt"/>
                <a:ea typeface="+mn-ea"/>
                <a:cs typeface="+mn-cs"/>
              </a:defRPr>
            </a:lvl6pPr>
            <a:lvl7pPr marL="2743200" indent="0" algn="ctr" rtl="0" eaLnBrk="1" latinLnBrk="0" hangingPunct="1">
              <a:spcBef>
                <a:spcPts val="350"/>
              </a:spcBef>
              <a:buClr>
                <a:schemeClr val="accent3"/>
              </a:buClr>
              <a:buFont typeface="Wingdings 2"/>
              <a:buNone/>
              <a:defRPr kumimoji="0" sz="1600" kern="1200">
                <a:solidFill>
                  <a:schemeClr val="tx1"/>
                </a:solidFill>
                <a:latin typeface="+mn-lt"/>
                <a:ea typeface="+mn-ea"/>
                <a:cs typeface="+mn-cs"/>
              </a:defRPr>
            </a:lvl7pPr>
            <a:lvl8pPr marL="3200400" indent="0" algn="ctr" rtl="0" eaLnBrk="1" latinLnBrk="0" hangingPunct="1">
              <a:spcBef>
                <a:spcPts val="350"/>
              </a:spcBef>
              <a:buClr>
                <a:schemeClr val="accent3"/>
              </a:buClr>
              <a:buFont typeface="Wingdings 2"/>
              <a:buNone/>
              <a:defRPr kumimoji="0" sz="1600" kern="1200">
                <a:solidFill>
                  <a:schemeClr val="tx1"/>
                </a:solidFill>
                <a:latin typeface="+mn-lt"/>
                <a:ea typeface="+mn-ea"/>
                <a:cs typeface="+mn-cs"/>
              </a:defRPr>
            </a:lvl8pPr>
            <a:lvl9pPr marL="3657600" indent="0" algn="ctr" rtl="0" eaLnBrk="1" latinLnBrk="0" hangingPunct="1">
              <a:spcBef>
                <a:spcPts val="350"/>
              </a:spcBef>
              <a:buClr>
                <a:schemeClr val="accent3"/>
              </a:buClr>
              <a:buFont typeface="Wingdings 2"/>
              <a:buNone/>
              <a:defRPr kumimoji="0" sz="1600" kern="1200" baseline="0">
                <a:solidFill>
                  <a:schemeClr val="tx1"/>
                </a:solidFill>
                <a:latin typeface="+mn-lt"/>
                <a:ea typeface="+mn-ea"/>
                <a:cs typeface="+mn-cs"/>
              </a:defRPr>
            </a:lvl9pPr>
            <a:extLst/>
          </a:lstStyle>
          <a:p>
            <a:pPr algn="l"/>
            <a:r>
              <a:rPr lang="en-GB" sz="2400" b="1" dirty="0" smtClean="0">
                <a:solidFill>
                  <a:schemeClr val="bg1"/>
                </a:solidFill>
                <a:latin typeface="Calibri" pitchFamily="34" charset="0"/>
                <a:cs typeface="Calibri" pitchFamily="34" charset="0"/>
              </a:rPr>
              <a:t>OCR Cambridge TEC - Level 3 Certificate/Diploma IT</a:t>
            </a:r>
            <a:endParaRPr lang="en-US" sz="2400" b="1" dirty="0">
              <a:solidFill>
                <a:schemeClr val="bg1"/>
              </a:solidFill>
              <a:latin typeface="Calibri" pitchFamily="34" charset="0"/>
              <a:cs typeface="Calibri" pitchFamily="34" charset="0"/>
            </a:endParaRPr>
          </a:p>
        </p:txBody>
      </p:sp>
      <p:sp>
        <p:nvSpPr>
          <p:cNvPr id="5" name="Subtitle 2"/>
          <p:cNvSpPr txBox="1">
            <a:spLocks/>
          </p:cNvSpPr>
          <p:nvPr/>
        </p:nvSpPr>
        <p:spPr>
          <a:xfrm>
            <a:off x="4067944" y="5661248"/>
            <a:ext cx="4968552" cy="864096"/>
          </a:xfrm>
          <a:prstGeom prst="rect">
            <a:avLst/>
          </a:prstGeom>
        </p:spPr>
        <p:txBody>
          <a:bodyPr vert="horz" lIns="45720" rIns="45720">
            <a:noAutofit/>
          </a:bodyPr>
          <a:lstStyle>
            <a:lvl1pPr marL="0" marR="64008" indent="0" algn="r" rtl="0" eaLnBrk="1" latinLnBrk="0" hangingPunct="1">
              <a:spcBef>
                <a:spcPts val="0"/>
              </a:spcBef>
              <a:spcAft>
                <a:spcPts val="600"/>
              </a:spcAft>
              <a:buClr>
                <a:schemeClr val="accent1"/>
              </a:buClr>
              <a:buSzPct val="68000"/>
              <a:buFont typeface="Wingdings 3"/>
              <a:buNone/>
              <a:defRPr kumimoji="0" sz="2700" b="1" kern="1200">
                <a:solidFill>
                  <a:schemeClr val="bg1"/>
                </a:solidFill>
                <a:latin typeface="Calibri" pitchFamily="34" charset="0"/>
                <a:ea typeface="+mn-ea"/>
                <a:cs typeface="Calibri" pitchFamily="34" charset="0"/>
              </a:defRPr>
            </a:lvl1pPr>
            <a:lvl2pPr marL="457200" indent="0" algn="ctr" rtl="0" eaLnBrk="1" latinLnBrk="0" hangingPunct="1">
              <a:spcBef>
                <a:spcPts val="0"/>
              </a:spcBef>
              <a:spcAft>
                <a:spcPts val="600"/>
              </a:spcAft>
              <a:buClr>
                <a:schemeClr val="accent1"/>
              </a:buClr>
              <a:buFont typeface="Verdana"/>
              <a:buNone/>
              <a:defRPr kumimoji="0" sz="2300" kern="1200">
                <a:solidFill>
                  <a:schemeClr val="tx1"/>
                </a:solidFill>
                <a:latin typeface="Calibri" pitchFamily="34" charset="0"/>
                <a:ea typeface="+mn-ea"/>
                <a:cs typeface="Calibri" pitchFamily="34" charset="0"/>
              </a:defRPr>
            </a:lvl2pPr>
            <a:lvl3pPr marL="914400" indent="0" algn="ctr" rtl="0" eaLnBrk="1" latinLnBrk="0" hangingPunct="1">
              <a:spcBef>
                <a:spcPts val="0"/>
              </a:spcBef>
              <a:spcAft>
                <a:spcPts val="600"/>
              </a:spcAft>
              <a:buClr>
                <a:schemeClr val="accent2"/>
              </a:buClr>
              <a:buSzPct val="100000"/>
              <a:buFont typeface="Wingdings 2"/>
              <a:buNone/>
              <a:defRPr kumimoji="0" sz="2100" kern="1200">
                <a:solidFill>
                  <a:schemeClr val="tx1"/>
                </a:solidFill>
                <a:latin typeface="Calibri" pitchFamily="34" charset="0"/>
                <a:ea typeface="+mn-ea"/>
                <a:cs typeface="Calibri" pitchFamily="34" charset="0"/>
              </a:defRPr>
            </a:lvl3pPr>
            <a:lvl4pPr marL="1371600" indent="0" algn="ctr" rtl="0" eaLnBrk="1" latinLnBrk="0" hangingPunct="1">
              <a:spcBef>
                <a:spcPts val="0"/>
              </a:spcBef>
              <a:spcAft>
                <a:spcPts val="600"/>
              </a:spcAft>
              <a:buClr>
                <a:schemeClr val="accent2"/>
              </a:buClr>
              <a:buFont typeface="Wingdings 2"/>
              <a:buNone/>
              <a:defRPr kumimoji="0" sz="1900" kern="1200">
                <a:solidFill>
                  <a:schemeClr val="tx1"/>
                </a:solidFill>
                <a:latin typeface="Calibri" pitchFamily="34" charset="0"/>
                <a:ea typeface="+mn-ea"/>
                <a:cs typeface="Calibri" pitchFamily="34" charset="0"/>
              </a:defRPr>
            </a:lvl4pPr>
            <a:lvl5pPr marL="1828800" indent="0" algn="ctr" rtl="0" eaLnBrk="1" latinLnBrk="0" hangingPunct="1">
              <a:spcBef>
                <a:spcPts val="0"/>
              </a:spcBef>
              <a:spcAft>
                <a:spcPts val="600"/>
              </a:spcAft>
              <a:buClr>
                <a:schemeClr val="accent2"/>
              </a:buClr>
              <a:buFont typeface="Wingdings 2"/>
              <a:buNone/>
              <a:defRPr kumimoji="0" sz="1800" kern="1200">
                <a:solidFill>
                  <a:schemeClr val="tx1"/>
                </a:solidFill>
                <a:latin typeface="Calibri" pitchFamily="34" charset="0"/>
                <a:ea typeface="+mn-ea"/>
                <a:cs typeface="Calibri" pitchFamily="34" charset="0"/>
              </a:defRPr>
            </a:lvl5pPr>
            <a:lvl6pPr marL="2286000" indent="0" algn="ctr" rtl="0" eaLnBrk="1" latinLnBrk="0" hangingPunct="1">
              <a:spcBef>
                <a:spcPts val="350"/>
              </a:spcBef>
              <a:buClr>
                <a:schemeClr val="accent3"/>
              </a:buClr>
              <a:buFont typeface="Wingdings 2"/>
              <a:buNone/>
              <a:defRPr kumimoji="0" sz="1800" kern="1200">
                <a:solidFill>
                  <a:schemeClr val="tx1"/>
                </a:solidFill>
                <a:latin typeface="+mn-lt"/>
                <a:ea typeface="+mn-ea"/>
                <a:cs typeface="+mn-cs"/>
              </a:defRPr>
            </a:lvl6pPr>
            <a:lvl7pPr marL="2743200" indent="0" algn="ctr" rtl="0" eaLnBrk="1" latinLnBrk="0" hangingPunct="1">
              <a:spcBef>
                <a:spcPts val="350"/>
              </a:spcBef>
              <a:buClr>
                <a:schemeClr val="accent3"/>
              </a:buClr>
              <a:buFont typeface="Wingdings 2"/>
              <a:buNone/>
              <a:defRPr kumimoji="0" sz="1600" kern="1200">
                <a:solidFill>
                  <a:schemeClr val="tx1"/>
                </a:solidFill>
                <a:latin typeface="+mn-lt"/>
                <a:ea typeface="+mn-ea"/>
                <a:cs typeface="+mn-cs"/>
              </a:defRPr>
            </a:lvl7pPr>
            <a:lvl8pPr marL="3200400" indent="0" algn="ctr" rtl="0" eaLnBrk="1" latinLnBrk="0" hangingPunct="1">
              <a:spcBef>
                <a:spcPts val="350"/>
              </a:spcBef>
              <a:buClr>
                <a:schemeClr val="accent3"/>
              </a:buClr>
              <a:buFont typeface="Wingdings 2"/>
              <a:buNone/>
              <a:defRPr kumimoji="0" sz="1600" kern="1200">
                <a:solidFill>
                  <a:schemeClr val="tx1"/>
                </a:solidFill>
                <a:latin typeface="+mn-lt"/>
                <a:ea typeface="+mn-ea"/>
                <a:cs typeface="+mn-cs"/>
              </a:defRPr>
            </a:lvl8pPr>
            <a:lvl9pPr marL="3657600" indent="0" algn="ctr" rtl="0" eaLnBrk="1" latinLnBrk="0" hangingPunct="1">
              <a:spcBef>
                <a:spcPts val="350"/>
              </a:spcBef>
              <a:buClr>
                <a:schemeClr val="accent3"/>
              </a:buClr>
              <a:buFont typeface="Wingdings 2"/>
              <a:buNone/>
              <a:defRPr kumimoji="0" sz="1600" kern="1200" baseline="0">
                <a:solidFill>
                  <a:schemeClr val="tx1"/>
                </a:solidFill>
                <a:latin typeface="+mn-lt"/>
                <a:ea typeface="+mn-ea"/>
                <a:cs typeface="+mn-cs"/>
              </a:defRPr>
            </a:lvl9pPr>
            <a:extLst/>
          </a:lstStyle>
          <a:p>
            <a:r>
              <a:rPr lang="en-GB" sz="2400" dirty="0" smtClean="0"/>
              <a:t>LO1 -</a:t>
            </a:r>
            <a:r>
              <a:rPr lang="en-GB" sz="2400" b="0" dirty="0" smtClean="0"/>
              <a:t> </a:t>
            </a:r>
            <a:r>
              <a:rPr lang="en-GB" sz="2400" dirty="0"/>
              <a:t>Understand </a:t>
            </a:r>
            <a:r>
              <a:rPr lang="en-GB" sz="2400" dirty="0" smtClean="0"/>
              <a:t>the Hardware, Software and theory required of </a:t>
            </a:r>
            <a:r>
              <a:rPr lang="en-GB" sz="2400" dirty="0"/>
              <a:t>digital graphics </a:t>
            </a:r>
            <a:r>
              <a:rPr lang="en-GB" sz="2400" dirty="0" smtClean="0"/>
              <a:t>technology</a:t>
            </a:r>
            <a:endParaRPr lang="en-US" sz="2400" dirty="0"/>
          </a:p>
        </p:txBody>
      </p:sp>
      <p:pic>
        <p:nvPicPr>
          <p:cNvPr id="1026" name="Picture 2" descr="http://sitefactory.webs.com/siteeebanner-web-design-compas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2996952"/>
            <a:ext cx="4873625" cy="1904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17691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600" dirty="0"/>
              <a:t>P1.1 - Interactive Media </a:t>
            </a:r>
            <a:r>
              <a:rPr lang="en-GB" sz="2600" dirty="0" smtClean="0"/>
              <a:t>Outputs – Social networking Interface</a:t>
            </a:r>
            <a:endParaRPr lang="en-US" sz="2600" b="1" dirty="0"/>
          </a:p>
        </p:txBody>
      </p:sp>
      <p:sp>
        <p:nvSpPr>
          <p:cNvPr id="5" name="Content Placeholder 2"/>
          <p:cNvSpPr>
            <a:spLocks noGrp="1"/>
          </p:cNvSpPr>
          <p:nvPr>
            <p:ph idx="1"/>
          </p:nvPr>
        </p:nvSpPr>
        <p:spPr>
          <a:xfrm>
            <a:off x="179512" y="692696"/>
            <a:ext cx="6336704" cy="5688632"/>
          </a:xfrm>
        </p:spPr>
        <p:txBody>
          <a:bodyPr>
            <a:noAutofit/>
          </a:bodyPr>
          <a:lstStyle/>
          <a:p>
            <a:pPr marL="177800" indent="-163513"/>
            <a:r>
              <a:rPr lang="en-GB" sz="2000" b="1" dirty="0" smtClean="0"/>
              <a:t>Style</a:t>
            </a:r>
            <a:r>
              <a:rPr lang="en-GB" sz="2000" dirty="0" smtClean="0"/>
              <a:t> – Cluttered, everything easily accessible, corporate colours, allows customisation, place for ads, nav. bar to show updates, messages and new links. Multiple scroll sections to reduce sub</a:t>
            </a:r>
            <a:r>
              <a:rPr lang="en-GB" sz="2000" dirty="0"/>
              <a:t>pages, </a:t>
            </a:r>
            <a:r>
              <a:rPr lang="en-GB" sz="2000" dirty="0" smtClean="0"/>
              <a:t>small text, highlighted areas with bordered categories.</a:t>
            </a:r>
          </a:p>
          <a:p>
            <a:pPr marL="177800" indent="-163513"/>
            <a:r>
              <a:rPr lang="en-GB" sz="2000" b="1" dirty="0" smtClean="0"/>
              <a:t>Choice of background and selected images </a:t>
            </a:r>
            <a:r>
              <a:rPr lang="en-GB" sz="2000" dirty="0" smtClean="0"/>
              <a:t>– Static coloured background, reduced gif images for screen content, all linkable images to larger Jpegs, often image links to pop outs to view more content. Colour sections to distinguish areas.</a:t>
            </a:r>
          </a:p>
          <a:p>
            <a:pPr marL="177800" indent="-163513"/>
            <a:r>
              <a:rPr lang="en-GB" sz="2000" b="1" dirty="0" smtClean="0"/>
              <a:t>Navigation </a:t>
            </a:r>
            <a:r>
              <a:rPr lang="en-GB" sz="2000" b="1" dirty="0"/>
              <a:t>method </a:t>
            </a:r>
            <a:r>
              <a:rPr lang="en-GB" sz="2000" dirty="0" smtClean="0"/>
              <a:t>– Multiple links, mouse and tab controlled, too many for keyboard shortcuts, scroll bars for added content like scrolling through messages or friends. Pop out menus for sub links, </a:t>
            </a:r>
            <a:r>
              <a:rPr lang="en-GB" sz="2000" dirty="0" err="1"/>
              <a:t>n</a:t>
            </a:r>
            <a:r>
              <a:rPr lang="en-GB" sz="2000" dirty="0" err="1" smtClean="0"/>
              <a:t>av</a:t>
            </a:r>
            <a:r>
              <a:rPr lang="en-GB" sz="2000" dirty="0" smtClean="0"/>
              <a:t>-bar at top and left of screens.</a:t>
            </a:r>
          </a:p>
          <a:p>
            <a:pPr marL="177800" indent="-163513"/>
            <a:r>
              <a:rPr lang="en-GB" sz="2000" b="1" dirty="0" smtClean="0"/>
              <a:t>Intent</a:t>
            </a:r>
            <a:r>
              <a:rPr lang="en-GB" sz="2000" dirty="0" smtClean="0"/>
              <a:t> – To communicate information, to stay in touch, to show content, to share, to be in keeping with the theme, to minimise the interruption to the main theme.</a:t>
            </a:r>
            <a:endParaRPr lang="en-GB" sz="2000" dirty="0"/>
          </a:p>
        </p:txBody>
      </p:sp>
      <p:pic>
        <p:nvPicPr>
          <p:cNvPr id="6" name="Picture 2" descr="http://www.iheartadoption.org/blog/wp-content/uploads/2011/01/shot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692696"/>
            <a:ext cx="2164705" cy="18564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dating-sites.bestreviews.net/files/lavalife_com-300x205.png"/>
          <p:cNvPicPr>
            <a:picLocks noChangeAspect="1" noChangeArrowheads="1"/>
          </p:cNvPicPr>
          <p:nvPr/>
        </p:nvPicPr>
        <p:blipFill rotWithShape="1">
          <a:blip r:embed="rId4">
            <a:extLst>
              <a:ext uri="{28A0092B-C50C-407E-A947-70E740481C1C}">
                <a14:useLocalDpi xmlns:a14="http://schemas.microsoft.com/office/drawing/2010/main" val="0"/>
              </a:ext>
            </a:extLst>
          </a:blip>
          <a:srcRect l="5312" b="17815"/>
          <a:stretch/>
        </p:blipFill>
        <p:spPr bwMode="auto">
          <a:xfrm>
            <a:off x="6732240" y="2852937"/>
            <a:ext cx="2232248" cy="13239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shoppingcartdisco.com/wp-content/uploads/2010/02/20betaviewer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39" y="4464337"/>
            <a:ext cx="2164705" cy="121740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94356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5256584" cy="4929222"/>
          </a:xfrm>
        </p:spPr>
        <p:txBody>
          <a:bodyPr>
            <a:noAutofit/>
          </a:bodyPr>
          <a:lstStyle/>
          <a:p>
            <a:pPr marL="269875" indent="-255588"/>
            <a:r>
              <a:rPr lang="en-GB" sz="1800" b="1" dirty="0" smtClean="0"/>
              <a:t>Style</a:t>
            </a:r>
            <a:r>
              <a:rPr lang="en-GB" sz="1800" dirty="0" smtClean="0"/>
              <a:t> – Reduced quality and content size, has sub pages for additional content. Icons are small, 60px by 60px. Set in grid, capable of being viewed landscape so grid rotated but stays the same number. Sometimes has zoom but graphic content does not change in resolution.</a:t>
            </a:r>
          </a:p>
          <a:p>
            <a:pPr marL="269875" indent="-255588"/>
            <a:r>
              <a:rPr lang="en-GB" sz="1800" b="1" dirty="0" smtClean="0"/>
              <a:t>Choice of background and selected images </a:t>
            </a:r>
            <a:r>
              <a:rPr lang="en-GB" sz="1800" dirty="0" smtClean="0"/>
              <a:t>– Corporate, recognisable, framed in 60x60, </a:t>
            </a:r>
            <a:r>
              <a:rPr lang="en-GB" sz="1800" dirty="0" err="1" smtClean="0"/>
              <a:t>ico</a:t>
            </a:r>
            <a:r>
              <a:rPr lang="en-GB" sz="1800" dirty="0" smtClean="0"/>
              <a:t> files similar to Windows and Mac, bevelled to stand out, choice of background image file, resolution reduced to maintain loading and refresh times.</a:t>
            </a:r>
          </a:p>
          <a:p>
            <a:pPr marL="269875" indent="-255588"/>
            <a:r>
              <a:rPr lang="en-GB" sz="1800" b="1" dirty="0" smtClean="0"/>
              <a:t>Navigation </a:t>
            </a:r>
            <a:r>
              <a:rPr lang="en-GB" sz="1800" b="1" dirty="0"/>
              <a:t>method </a:t>
            </a:r>
            <a:r>
              <a:rPr lang="en-GB" sz="1800" dirty="0" smtClean="0"/>
              <a:t>– Touch screen, finger swipe, multiple screens, multi-capacitive, can be re-arranged, most common uses at the bottom for quicker access. Menus are scroll with sub menus rather than pop outs.</a:t>
            </a:r>
          </a:p>
          <a:p>
            <a:pPr marL="269875" indent="-255588"/>
            <a:r>
              <a:rPr lang="en-GB" sz="1800" b="1" dirty="0" smtClean="0"/>
              <a:t>Intent</a:t>
            </a:r>
            <a:r>
              <a:rPr lang="en-GB" sz="1800" dirty="0" smtClean="0"/>
              <a:t> – To allow navigation and selection, to jump straight in, remove windows inter=face and mouse pointers.</a:t>
            </a:r>
            <a:endParaRPr lang="en-GB" sz="1800" dirty="0"/>
          </a:p>
        </p:txBody>
      </p:sp>
      <p:sp>
        <p:nvSpPr>
          <p:cNvPr id="2" name="Title 1"/>
          <p:cNvSpPr>
            <a:spLocks noGrp="1"/>
          </p:cNvSpPr>
          <p:nvPr>
            <p:ph type="title"/>
          </p:nvPr>
        </p:nvSpPr>
        <p:spPr>
          <a:xfrm>
            <a:off x="107504" y="116632"/>
            <a:ext cx="8964488" cy="452568"/>
          </a:xfrm>
        </p:spPr>
        <p:txBody>
          <a:bodyPr>
            <a:noAutofit/>
          </a:bodyPr>
          <a:lstStyle/>
          <a:p>
            <a:r>
              <a:rPr lang="en-GB" sz="2800" dirty="0"/>
              <a:t>P1.1 - Interactive Media </a:t>
            </a:r>
            <a:r>
              <a:rPr lang="en-GB" sz="2800" dirty="0" smtClean="0"/>
              <a:t>Outputs – Smart Phone Interface </a:t>
            </a:r>
            <a:endParaRPr lang="en-US" sz="2800" b="1" dirty="0"/>
          </a:p>
        </p:txBody>
      </p:sp>
      <p:pic>
        <p:nvPicPr>
          <p:cNvPr id="4" name="Picture 2" descr="http://cdn6.psdtex.com/wp-content/uploads/2013/5/14/smartphone-interface-ps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63" t="7115" r="27148" b="8122"/>
          <a:stretch/>
        </p:blipFill>
        <p:spPr bwMode="auto">
          <a:xfrm>
            <a:off x="7596336" y="838200"/>
            <a:ext cx="1221483" cy="22684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4" descr="http://www.concept-phones.com/wp-content/uploads/2010/07/Blue_Bee_phone_interface_concept_2.jpg"/>
          <p:cNvPicPr>
            <a:picLocks noChangeAspect="1" noChangeArrowheads="1"/>
          </p:cNvPicPr>
          <p:nvPr/>
        </p:nvPicPr>
        <p:blipFill rotWithShape="1">
          <a:blip r:embed="rId4">
            <a:extLst>
              <a:ext uri="{28A0092B-C50C-407E-A947-70E740481C1C}">
                <a14:useLocalDpi xmlns:a14="http://schemas.microsoft.com/office/drawing/2010/main" val="0"/>
              </a:ext>
            </a:extLst>
          </a:blip>
          <a:srcRect l="8844" t="21385" r="9524" b="21630"/>
          <a:stretch/>
        </p:blipFill>
        <p:spPr bwMode="auto">
          <a:xfrm>
            <a:off x="5652119" y="3429000"/>
            <a:ext cx="3165699" cy="24534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6" descr="http://image.shutterstock.com/display_pic_with_logo/863449/102864395/stock-photo-modern-smartphone-102864395.jpg"/>
          <p:cNvPicPr>
            <a:picLocks noChangeAspect="1" noChangeArrowheads="1"/>
          </p:cNvPicPr>
          <p:nvPr/>
        </p:nvPicPr>
        <p:blipFill rotWithShape="1">
          <a:blip r:embed="rId5">
            <a:extLst>
              <a:ext uri="{28A0092B-C50C-407E-A947-70E740481C1C}">
                <a14:useLocalDpi xmlns:a14="http://schemas.microsoft.com/office/drawing/2010/main" val="0"/>
              </a:ext>
            </a:extLst>
          </a:blip>
          <a:srcRect l="14359" t="3174" r="14582" b="6187"/>
          <a:stretch/>
        </p:blipFill>
        <p:spPr bwMode="auto">
          <a:xfrm>
            <a:off x="5796136" y="838200"/>
            <a:ext cx="1320609" cy="22684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776122"/>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5184576"/>
          </a:xfrm>
        </p:spPr>
        <p:txBody>
          <a:bodyPr>
            <a:noAutofit/>
          </a:bodyPr>
          <a:lstStyle/>
          <a:p>
            <a:pPr marL="255588" indent="-255588"/>
            <a:r>
              <a:rPr lang="en-GB" sz="2100" dirty="0" smtClean="0"/>
              <a:t>Despite the amount of digital graphics and materials we look at each day, there is still a pervasive amount of non digital or printed media we have access to. Again every image is thought out, all content discussed and decided for optimum audience interest.</a:t>
            </a:r>
          </a:p>
          <a:p>
            <a:pPr marL="255588" indent="-255588"/>
            <a:r>
              <a:rPr lang="en-GB" sz="2100" dirty="0" smtClean="0"/>
              <a:t>Each of these forms has their own style to make them appeal more, game books for instance need to engage the user differently than the game, something to read during loading times, something to skim through, whereas Pop-Up books are something to read from beginning to end designed for one sitting.</a:t>
            </a:r>
          </a:p>
          <a:p>
            <a:pPr marL="255588" indent="-255588"/>
            <a:r>
              <a:rPr lang="en-GB" sz="2100" dirty="0" smtClean="0"/>
              <a:t>In terms of content they are designed for a smaller, more specific target audience and therefor the content, selection, text and shape are designed for that specific audience in mind rather than a common selection like a website or advert. Only the front cover and presentation needs to stand out to engage an audience.</a:t>
            </a:r>
          </a:p>
          <a:p>
            <a:pPr marL="0" indent="0">
              <a:buNone/>
            </a:pPr>
            <a:r>
              <a:rPr lang="en-GB" sz="2100" b="1" dirty="0" smtClean="0"/>
              <a:t>P1.2 </a:t>
            </a:r>
            <a:r>
              <a:rPr lang="en-GB" sz="2100" b="1" dirty="0"/>
              <a:t>– Task </a:t>
            </a:r>
            <a:r>
              <a:rPr lang="en-GB" sz="2100" b="1" dirty="0" smtClean="0"/>
              <a:t>02 </a:t>
            </a:r>
            <a:r>
              <a:rPr lang="en-GB" sz="2100" b="1" dirty="0"/>
              <a:t>- </a:t>
            </a:r>
            <a:r>
              <a:rPr lang="en-GB" sz="2100" dirty="0"/>
              <a:t>Using various examples, describe the style and content of </a:t>
            </a:r>
            <a:r>
              <a:rPr lang="en-GB" sz="2100" dirty="0" smtClean="0"/>
              <a:t>Non-Digital </a:t>
            </a:r>
            <a:r>
              <a:rPr lang="en-GB" sz="2100" dirty="0"/>
              <a:t>Media</a:t>
            </a:r>
            <a:r>
              <a:rPr lang="en-GB" sz="2100" dirty="0" smtClean="0"/>
              <a:t>.</a:t>
            </a:r>
            <a:endParaRPr lang="en-GB" sz="2100" dirty="0"/>
          </a:p>
        </p:txBody>
      </p:sp>
      <p:sp>
        <p:nvSpPr>
          <p:cNvPr id="2" name="Title 1"/>
          <p:cNvSpPr>
            <a:spLocks noGrp="1"/>
          </p:cNvSpPr>
          <p:nvPr>
            <p:ph type="title"/>
          </p:nvPr>
        </p:nvSpPr>
        <p:spPr>
          <a:xfrm>
            <a:off x="107504" y="116632"/>
            <a:ext cx="8964488" cy="452568"/>
          </a:xfrm>
        </p:spPr>
        <p:txBody>
          <a:bodyPr>
            <a:noAutofit/>
          </a:bodyPr>
          <a:lstStyle/>
          <a:p>
            <a:r>
              <a:rPr lang="en-GB" sz="3200" dirty="0" smtClean="0"/>
              <a:t>P1.2 </a:t>
            </a:r>
            <a:r>
              <a:rPr lang="en-GB" sz="3200" dirty="0"/>
              <a:t>- Interactive Media Outputs </a:t>
            </a:r>
            <a:r>
              <a:rPr lang="en-GB" sz="3200" dirty="0" smtClean="0"/>
              <a:t>– Printed Media</a:t>
            </a:r>
            <a:endParaRPr lang="en-US" sz="3200" b="1" dirty="0"/>
          </a:p>
        </p:txBody>
      </p:sp>
      <p:graphicFrame>
        <p:nvGraphicFramePr>
          <p:cNvPr id="4" name="Table 3"/>
          <p:cNvGraphicFramePr>
            <a:graphicFrameLocks noGrp="1"/>
          </p:cNvGraphicFramePr>
          <p:nvPr>
            <p:extLst>
              <p:ext uri="{D42A27DB-BD31-4B8C-83A1-F6EECF244321}">
                <p14:modId xmlns:p14="http://schemas.microsoft.com/office/powerpoint/2010/main" val="1016225026"/>
              </p:ext>
            </p:extLst>
          </p:nvPr>
        </p:nvGraphicFramePr>
        <p:xfrm>
          <a:off x="323528" y="6082496"/>
          <a:ext cx="8568952" cy="370840"/>
        </p:xfrm>
        <a:graphic>
          <a:graphicData uri="http://schemas.openxmlformats.org/drawingml/2006/table">
            <a:tbl>
              <a:tblPr firstRow="1" bandRow="1">
                <a:tableStyleId>{5C22544A-7EE6-4342-B048-85BDC9FD1C3A}</a:tableStyleId>
              </a:tblPr>
              <a:tblGrid>
                <a:gridCol w="2142238"/>
                <a:gridCol w="1890210"/>
                <a:gridCol w="1656184"/>
                <a:gridCol w="2880320"/>
              </a:tblGrid>
              <a:tr h="370840">
                <a:tc>
                  <a:txBody>
                    <a:bodyPr/>
                    <a:lstStyle/>
                    <a:p>
                      <a:pPr algn="ctr"/>
                      <a:r>
                        <a:rPr lang="en-GB" sz="1600" b="1" dirty="0" smtClean="0">
                          <a:latin typeface="Calibri" pitchFamily="34" charset="0"/>
                        </a:rPr>
                        <a:t>Board Games</a:t>
                      </a:r>
                      <a:endParaRPr lang="en-GB" sz="1600" b="1" dirty="0">
                        <a:latin typeface="Calibri" pitchFamily="34" charset="0"/>
                      </a:endParaRPr>
                    </a:p>
                  </a:txBody>
                  <a:tcPr/>
                </a:tc>
                <a:tc>
                  <a:txBody>
                    <a:bodyPr/>
                    <a:lstStyle/>
                    <a:p>
                      <a:pPr algn="ctr"/>
                      <a:r>
                        <a:rPr lang="en-GB" sz="1600" b="1" dirty="0" smtClean="0">
                          <a:latin typeface="Calibri" pitchFamily="34" charset="0"/>
                        </a:rPr>
                        <a:t>Pop-Up Books</a:t>
                      </a:r>
                      <a:endParaRPr lang="en-GB" sz="1600" b="1" dirty="0">
                        <a:latin typeface="Calibri" pitchFamily="34" charset="0"/>
                      </a:endParaRPr>
                    </a:p>
                  </a:txBody>
                  <a:tcPr/>
                </a:tc>
                <a:tc>
                  <a:txBody>
                    <a:bodyPr/>
                    <a:lstStyle/>
                    <a:p>
                      <a:pPr algn="ctr"/>
                      <a:r>
                        <a:rPr lang="en-GB" sz="1600" b="1" dirty="0" smtClean="0">
                          <a:latin typeface="Calibri" pitchFamily="34" charset="0"/>
                        </a:rPr>
                        <a:t>Games Books</a:t>
                      </a:r>
                      <a:endParaRPr lang="en-GB" sz="1600" b="1" dirty="0">
                        <a:latin typeface="Calibri" pitchFamily="34" charset="0"/>
                      </a:endParaRPr>
                    </a:p>
                  </a:txBody>
                  <a:tcPr/>
                </a:tc>
                <a:tc>
                  <a:txBody>
                    <a:bodyPr/>
                    <a:lstStyle/>
                    <a:p>
                      <a:pPr algn="ctr"/>
                      <a:r>
                        <a:rPr lang="en-GB" sz="1600" b="1" dirty="0" smtClean="0">
                          <a:latin typeface="Calibri" pitchFamily="34" charset="0"/>
                        </a:rPr>
                        <a:t>Magazines</a:t>
                      </a:r>
                      <a:r>
                        <a:rPr lang="en-GB" sz="1600" b="1" baseline="0" dirty="0" smtClean="0">
                          <a:latin typeface="Calibri" pitchFamily="34" charset="0"/>
                        </a:rPr>
                        <a:t> (with Competitions)</a:t>
                      </a:r>
                      <a:endParaRPr lang="en-GB" sz="1600" b="1" dirty="0">
                        <a:latin typeface="Calibri" pitchFamily="34" charset="0"/>
                      </a:endParaRPr>
                    </a:p>
                  </a:txBody>
                  <a:tcPr/>
                </a:tc>
              </a:tr>
            </a:tbl>
          </a:graphicData>
        </a:graphic>
      </p:graphicFrame>
    </p:spTree>
    <p:extLst>
      <p:ext uri="{BB962C8B-B14F-4D97-AF65-F5344CB8AC3E}">
        <p14:creationId xmlns:p14="http://schemas.microsoft.com/office/powerpoint/2010/main" val="302470441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800" dirty="0" smtClean="0"/>
              <a:t>P1.2 </a:t>
            </a:r>
            <a:r>
              <a:rPr lang="en-GB" sz="2800" dirty="0"/>
              <a:t>- Interactive Media </a:t>
            </a:r>
            <a:r>
              <a:rPr lang="en-GB" sz="2800" dirty="0" smtClean="0"/>
              <a:t>Outputs – </a:t>
            </a:r>
            <a:r>
              <a:rPr lang="en-GB" sz="2800" dirty="0"/>
              <a:t>Board Games</a:t>
            </a:r>
            <a:endParaRPr lang="en-US" sz="2800" b="1" dirty="0"/>
          </a:p>
        </p:txBody>
      </p:sp>
      <p:sp>
        <p:nvSpPr>
          <p:cNvPr id="5" name="Content Placeholder 2"/>
          <p:cNvSpPr txBox="1">
            <a:spLocks/>
          </p:cNvSpPr>
          <p:nvPr/>
        </p:nvSpPr>
        <p:spPr>
          <a:xfrm>
            <a:off x="179512" y="692696"/>
            <a:ext cx="6552728" cy="56166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Calibri" pitchFamily="34" charset="0"/>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Calibri" pitchFamily="34" charset="0"/>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Calibri" pitchFamily="34" charset="0"/>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Calibri" pitchFamily="34" charset="0"/>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Calibri" pitchFamily="34" charset="0"/>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77800" indent="-163513"/>
            <a:r>
              <a:rPr lang="en-GB" sz="1800" b="1" dirty="0" smtClean="0"/>
              <a:t>Style</a:t>
            </a:r>
            <a:r>
              <a:rPr lang="en-GB" sz="1800" dirty="0" smtClean="0"/>
              <a:t> – Main board is the centre piece, needs to be uncomplicated but universal for other languages. Usually a square but can be 3D, usually capable of being folded, fits in a box, contains cards or pieces, spinner or dice. Card versions have a place for the cards to rest. Additional designed materials for gameplay.</a:t>
            </a:r>
          </a:p>
          <a:p>
            <a:pPr marL="177800" indent="-163513"/>
            <a:r>
              <a:rPr lang="en-GB" sz="1800" b="1" dirty="0" smtClean="0"/>
              <a:t>Choice of background and selected images </a:t>
            </a:r>
            <a:r>
              <a:rPr lang="en-GB" sz="1800" dirty="0" smtClean="0"/>
              <a:t>– Not high-res, has to appeal to wide audience from children to adults, images usually graphic and cartoon like but with game, character or location information. Board limited to bright colours to stand out.</a:t>
            </a:r>
          </a:p>
          <a:p>
            <a:pPr marL="177800" indent="-163513"/>
            <a:r>
              <a:rPr lang="en-GB" sz="1800" b="1" dirty="0" smtClean="0"/>
              <a:t>Visual method </a:t>
            </a:r>
            <a:r>
              <a:rPr lang="en-GB" sz="1800" dirty="0" smtClean="0"/>
              <a:t>– Colour co-ordinated (money and houses ranked in colours in </a:t>
            </a:r>
            <a:r>
              <a:rPr lang="en-GB" sz="1800" dirty="0" smtClean="0">
                <a:solidFill>
                  <a:srgbClr val="FF0000"/>
                </a:solidFill>
              </a:rPr>
              <a:t>Monopoly</a:t>
            </a:r>
            <a:r>
              <a:rPr lang="en-GB" sz="1800" dirty="0" smtClean="0"/>
              <a:t>, rooms and cards in </a:t>
            </a:r>
            <a:r>
              <a:rPr lang="en-GB" sz="1800" dirty="0" err="1" smtClean="0">
                <a:solidFill>
                  <a:srgbClr val="FF0000"/>
                </a:solidFill>
              </a:rPr>
              <a:t>Cleudo</a:t>
            </a:r>
            <a:r>
              <a:rPr lang="en-GB" sz="1800" dirty="0" smtClean="0"/>
              <a:t>, Wedges and category in </a:t>
            </a:r>
            <a:r>
              <a:rPr lang="en-GB" sz="1800" dirty="0" smtClean="0">
                <a:solidFill>
                  <a:srgbClr val="FF0000"/>
                </a:solidFill>
              </a:rPr>
              <a:t>Trivial Pursuit</a:t>
            </a:r>
            <a:r>
              <a:rPr lang="en-GB" sz="1800" dirty="0" smtClean="0"/>
              <a:t>, Countries and armies in </a:t>
            </a:r>
            <a:r>
              <a:rPr lang="en-GB" sz="1800" dirty="0" smtClean="0">
                <a:solidFill>
                  <a:srgbClr val="FF0000"/>
                </a:solidFill>
              </a:rPr>
              <a:t>Risk</a:t>
            </a:r>
            <a:r>
              <a:rPr lang="en-GB" sz="1800" dirty="0" smtClean="0"/>
              <a:t>) Achievement recorded by clockwise progression (</a:t>
            </a:r>
            <a:r>
              <a:rPr lang="en-GB" sz="1800" dirty="0" err="1" smtClean="0"/>
              <a:t>Ludo</a:t>
            </a:r>
            <a:r>
              <a:rPr lang="en-GB" sz="1800" dirty="0" smtClean="0"/>
              <a:t>, Monopoly, Atmosphere, Trivial Pursuit) or height progressive (Snakes and Ladders)</a:t>
            </a:r>
          </a:p>
          <a:p>
            <a:pPr marL="177800" indent="-163513"/>
            <a:r>
              <a:rPr lang="en-GB" sz="1800" b="1" dirty="0" smtClean="0"/>
              <a:t>Intent</a:t>
            </a:r>
            <a:r>
              <a:rPr lang="en-GB" sz="1800" dirty="0" smtClean="0"/>
              <a:t> – To engage, cannot just jump in, 1hr min, multiplayer- chance as well as skill, to debate, to argue, to compete, to increase skills (Chess, Solitaire)</a:t>
            </a:r>
            <a:endParaRPr lang="en-GB" sz="1800" dirty="0"/>
          </a:p>
        </p:txBody>
      </p:sp>
      <p:pic>
        <p:nvPicPr>
          <p:cNvPr id="6" name="Picture 2" descr="http://www.northwichguardian.co.uk/resources/images/1108943.jpg?type=articlePortrai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7168" y="692696"/>
            <a:ext cx="1872208" cy="187220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s://img.4plebs.org/boards/tg/image/1394/13/139413752004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7168" y="2911475"/>
            <a:ext cx="1872208" cy="14612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2.bp.blogspot.com/-rHaFSH5mzAA/T4NIdQS8UZI/AAAAAAAABwY/Cbuol7dmhRI/s1600/Game+7_board+gam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8241" y="4725144"/>
            <a:ext cx="1832829" cy="12961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135454"/>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800" dirty="0" smtClean="0"/>
              <a:t>P1.2 </a:t>
            </a:r>
            <a:r>
              <a:rPr lang="en-GB" sz="2800" dirty="0"/>
              <a:t>- Interactive Media </a:t>
            </a:r>
            <a:r>
              <a:rPr lang="en-GB" sz="2800" dirty="0" smtClean="0"/>
              <a:t>Outputs – Pop-Up Books</a:t>
            </a:r>
            <a:endParaRPr lang="en-US" sz="2800" b="1" dirty="0"/>
          </a:p>
        </p:txBody>
      </p:sp>
      <p:sp>
        <p:nvSpPr>
          <p:cNvPr id="5" name="Content Placeholder 2"/>
          <p:cNvSpPr>
            <a:spLocks noGrp="1"/>
          </p:cNvSpPr>
          <p:nvPr>
            <p:ph idx="1"/>
          </p:nvPr>
        </p:nvSpPr>
        <p:spPr>
          <a:xfrm>
            <a:off x="179512" y="692696"/>
            <a:ext cx="6120680" cy="5624496"/>
          </a:xfrm>
        </p:spPr>
        <p:txBody>
          <a:bodyPr>
            <a:noAutofit/>
          </a:bodyPr>
          <a:lstStyle/>
          <a:p>
            <a:pPr marL="177800" indent="-163513"/>
            <a:r>
              <a:rPr lang="en-GB" sz="1800" b="1" dirty="0"/>
              <a:t>Style</a:t>
            </a:r>
            <a:r>
              <a:rPr lang="en-GB" sz="1800" dirty="0"/>
              <a:t> – </a:t>
            </a:r>
            <a:r>
              <a:rPr lang="en-GB" sz="1800" dirty="0" smtClean="0"/>
              <a:t>Mostly appeals to children, multipage, to add a 3D element to stories, to make more interactive. Created from Page junctions, must have multiple layers, often have some degree of interactivity. . Uses depth and shade to produce effect.</a:t>
            </a:r>
            <a:endParaRPr lang="en-GB" sz="1800" dirty="0"/>
          </a:p>
          <a:p>
            <a:pPr marL="177800" indent="-163513"/>
            <a:r>
              <a:rPr lang="en-GB" sz="1800" b="1" dirty="0"/>
              <a:t>Choice of background and selected images </a:t>
            </a:r>
            <a:r>
              <a:rPr lang="en-GB" sz="1800" dirty="0"/>
              <a:t>– </a:t>
            </a:r>
            <a:r>
              <a:rPr lang="en-GB" sz="1800" dirty="0" smtClean="0"/>
              <a:t>Depends on the story, images are hand drawn so quality is high resolution, depth is down to age group, usually a small amount of text content and large amount of imagination.</a:t>
            </a:r>
            <a:endParaRPr lang="en-GB" sz="1800" dirty="0"/>
          </a:p>
          <a:p>
            <a:pPr marL="177800" indent="-163513"/>
            <a:r>
              <a:rPr lang="en-GB" sz="1800" b="1" dirty="0"/>
              <a:t>Visual method </a:t>
            </a:r>
            <a:r>
              <a:rPr lang="en-GB" sz="1800" dirty="0"/>
              <a:t>– </a:t>
            </a:r>
            <a:r>
              <a:rPr lang="en-GB" sz="1800" dirty="0" smtClean="0"/>
              <a:t>Characters and backgrounds usually stick to the 12 stages of animation, appeal, arc etc. Images are static mostly so the scene needs to be relevant, use of shade and light to add effect, background needs additional material to add character, birds, mountains, trees etc.</a:t>
            </a:r>
            <a:endParaRPr lang="en-GB" sz="1800" dirty="0"/>
          </a:p>
          <a:p>
            <a:pPr marL="177800" indent="-163513"/>
            <a:r>
              <a:rPr lang="en-GB" sz="1800" b="1" dirty="0"/>
              <a:t>Intent</a:t>
            </a:r>
            <a:r>
              <a:rPr lang="en-GB" sz="1800" dirty="0"/>
              <a:t> – To engage, </a:t>
            </a:r>
            <a:r>
              <a:rPr lang="en-GB" sz="1800" dirty="0" smtClean="0"/>
              <a:t>to be read in one sitting, return appeal, sometimes have sounds on push or textures for added appeal, appeal of characters and sub-characters, usually single stories with others in series, or nursery rhymes with moral tale. To tell a story in pictures and text, to inspire imagination as well as impress on a 3D level.</a:t>
            </a:r>
            <a:endParaRPr lang="en-GB" sz="1800" dirty="0"/>
          </a:p>
        </p:txBody>
      </p:sp>
      <p:pic>
        <p:nvPicPr>
          <p:cNvPr id="6" name="Picture 2" descr="http://paperpops.com/wp-content/uploads/2010/09/Hogwarts-lg.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4294" b="98072" l="3600" r="96600"/>
                    </a14:imgEffect>
                  </a14:imgLayer>
                </a14:imgProps>
              </a:ext>
              <a:ext uri="{28A0092B-C50C-407E-A947-70E740481C1C}">
                <a14:useLocalDpi xmlns:a14="http://schemas.microsoft.com/office/drawing/2010/main" val="0"/>
              </a:ext>
            </a:extLst>
          </a:blip>
          <a:srcRect l="3385" t="4324" r="3393" b="2551"/>
          <a:stretch/>
        </p:blipFill>
        <p:spPr bwMode="auto">
          <a:xfrm>
            <a:off x="6523926" y="692696"/>
            <a:ext cx="2347321" cy="17844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www.makingofapopup.com/images/portfolio/popup-book-7.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4612" b="95631" l="2920" r="97263"/>
                    </a14:imgEffect>
                  </a14:imgLayer>
                </a14:imgProps>
              </a:ext>
              <a:ext uri="{28A0092B-C50C-407E-A947-70E740481C1C}">
                <a14:useLocalDpi xmlns:a14="http://schemas.microsoft.com/office/drawing/2010/main" val="0"/>
              </a:ext>
            </a:extLst>
          </a:blip>
          <a:srcRect/>
          <a:stretch>
            <a:fillRect/>
          </a:stretch>
        </p:blipFill>
        <p:spPr bwMode="auto">
          <a:xfrm>
            <a:off x="6527302" y="2789726"/>
            <a:ext cx="2382739" cy="17914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www.alphamom.com/legacy/hotspots/Alice%20in%20Wonderland%202.jpg"/>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1099" b="98462" l="3022" r="93957"/>
                    </a14:imgEffect>
                  </a14:imgLayer>
                </a14:imgProps>
              </a:ext>
              <a:ext uri="{28A0092B-C50C-407E-A947-70E740481C1C}">
                <a14:useLocalDpi xmlns:a14="http://schemas.microsoft.com/office/drawing/2010/main" val="0"/>
              </a:ext>
            </a:extLst>
          </a:blip>
          <a:srcRect/>
          <a:stretch>
            <a:fillRect/>
          </a:stretch>
        </p:blipFill>
        <p:spPr bwMode="auto">
          <a:xfrm>
            <a:off x="6500634" y="4797152"/>
            <a:ext cx="2321818" cy="15200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51203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800" dirty="0" smtClean="0"/>
              <a:t>P1.2 </a:t>
            </a:r>
            <a:r>
              <a:rPr lang="en-GB" sz="2800" dirty="0"/>
              <a:t>- Interactive Media </a:t>
            </a:r>
            <a:r>
              <a:rPr lang="en-GB" sz="2800" dirty="0" smtClean="0"/>
              <a:t>Outputs – Game Books</a:t>
            </a:r>
            <a:endParaRPr lang="en-US" sz="2800" b="1" dirty="0"/>
          </a:p>
        </p:txBody>
      </p:sp>
      <p:sp>
        <p:nvSpPr>
          <p:cNvPr id="5" name="Content Placeholder 2"/>
          <p:cNvSpPr>
            <a:spLocks noGrp="1"/>
          </p:cNvSpPr>
          <p:nvPr>
            <p:ph idx="1"/>
          </p:nvPr>
        </p:nvSpPr>
        <p:spPr>
          <a:xfrm>
            <a:off x="179511" y="692696"/>
            <a:ext cx="5846687" cy="5688632"/>
          </a:xfrm>
        </p:spPr>
        <p:txBody>
          <a:bodyPr>
            <a:noAutofit/>
          </a:bodyPr>
          <a:lstStyle/>
          <a:p>
            <a:pPr marL="177800" indent="-163513"/>
            <a:r>
              <a:rPr lang="en-GB" sz="1750" b="1" dirty="0"/>
              <a:t>Style</a:t>
            </a:r>
            <a:r>
              <a:rPr lang="en-GB" sz="1750" dirty="0"/>
              <a:t> – </a:t>
            </a:r>
            <a:r>
              <a:rPr lang="en-GB" sz="1750" dirty="0" smtClean="0"/>
              <a:t>Small enough to fit into the DVD or box case, , multipage, read left to right, contains a range of images, often hand drawn and finished character. Images of characters removed from scenes, colourful, uses visual imagery to add to the game storyline.</a:t>
            </a:r>
          </a:p>
          <a:p>
            <a:pPr marL="177800" indent="-163513"/>
            <a:r>
              <a:rPr lang="en-GB" sz="1750" b="1" dirty="0" smtClean="0"/>
              <a:t>Choice </a:t>
            </a:r>
            <a:r>
              <a:rPr lang="en-GB" sz="1750" b="1" dirty="0"/>
              <a:t>of background and selected images </a:t>
            </a:r>
            <a:r>
              <a:rPr lang="en-GB" sz="1750" dirty="0"/>
              <a:t>– Depends </a:t>
            </a:r>
            <a:r>
              <a:rPr lang="en-GB" sz="1750" dirty="0" smtClean="0"/>
              <a:t>on the game, some are made to look like objects within the game (Skyrim, Lord of the Rings), some degree of visual backgrounds but usually 20% page fill or less. Page Corners, Leader text, images are from the game, set and explained, stats and collectibles, sometime locations and maps.</a:t>
            </a:r>
            <a:endParaRPr lang="en-GB" sz="1750" dirty="0"/>
          </a:p>
          <a:p>
            <a:pPr marL="177800" indent="-163513"/>
            <a:r>
              <a:rPr lang="en-GB" sz="1750" b="1" dirty="0"/>
              <a:t>Visual method </a:t>
            </a:r>
            <a:r>
              <a:rPr lang="en-GB" sz="1750" dirty="0"/>
              <a:t>– Characters </a:t>
            </a:r>
            <a:r>
              <a:rPr lang="en-GB" sz="1750" dirty="0" smtClean="0"/>
              <a:t>are full on, posed, images are separated from backgrounds, booklets are b</a:t>
            </a:r>
            <a:r>
              <a:rPr lang="en-GB" sz="1750" dirty="0"/>
              <a:t>roken down into sections, FAQ, </a:t>
            </a:r>
            <a:r>
              <a:rPr lang="en-GB" sz="1750" dirty="0" smtClean="0"/>
              <a:t>troubleshooting, support, hints, index, character and location pages. Appeal needs to add to the game.</a:t>
            </a:r>
          </a:p>
          <a:p>
            <a:pPr marL="177800" indent="-163513"/>
            <a:r>
              <a:rPr lang="en-GB" sz="1750" b="1" dirty="0" smtClean="0"/>
              <a:t>Intent</a:t>
            </a:r>
            <a:r>
              <a:rPr lang="en-GB" sz="1750" dirty="0" smtClean="0"/>
              <a:t> </a:t>
            </a:r>
            <a:r>
              <a:rPr lang="en-GB" sz="1750" dirty="0"/>
              <a:t>– To engage, </a:t>
            </a:r>
            <a:r>
              <a:rPr lang="en-GB" sz="1750" dirty="0" smtClean="0"/>
              <a:t>to give the user something to do during loading, to support the user, guide as well as instructions, one time read and then </a:t>
            </a:r>
            <a:r>
              <a:rPr lang="en-GB" sz="1750" dirty="0"/>
              <a:t>dropped in </a:t>
            </a:r>
            <a:r>
              <a:rPr lang="en-GB" sz="1750" dirty="0" smtClean="0"/>
              <a:t>when needed.</a:t>
            </a:r>
            <a:endParaRPr lang="en-GB" sz="1750" dirty="0"/>
          </a:p>
        </p:txBody>
      </p:sp>
      <p:pic>
        <p:nvPicPr>
          <p:cNvPr id="6" name="Picture 2" descr="http://www.zeldainformer.com/images/news/ocarinainstructionmanua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208" y="692696"/>
            <a:ext cx="2447057" cy="176166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www.technobuffalo.com/files/2011/11/Gears-of-War.jpg"/>
          <p:cNvPicPr>
            <a:picLocks noChangeAspect="1" noChangeArrowheads="1"/>
          </p:cNvPicPr>
          <p:nvPr/>
        </p:nvPicPr>
        <p:blipFill rotWithShape="1">
          <a:blip r:embed="rId4">
            <a:extLst>
              <a:ext uri="{28A0092B-C50C-407E-A947-70E740481C1C}">
                <a14:useLocalDpi xmlns:a14="http://schemas.microsoft.com/office/drawing/2010/main" val="0"/>
              </a:ext>
            </a:extLst>
          </a:blip>
          <a:srcRect l="18307" r="6772"/>
          <a:stretch/>
        </p:blipFill>
        <p:spPr bwMode="auto">
          <a:xfrm>
            <a:off x="6327484" y="2636913"/>
            <a:ext cx="2524291" cy="20162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www.productmanualarchive.org/files-jpg/sorted/Nintento-Game-and-Watch-1983-pp8-9--GB.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26199" y="4905378"/>
            <a:ext cx="2865066" cy="14759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648752"/>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400" dirty="0" smtClean="0"/>
              <a:t>P1.2 </a:t>
            </a:r>
            <a:r>
              <a:rPr lang="en-GB" sz="2400" dirty="0"/>
              <a:t>- Interactive Media </a:t>
            </a:r>
            <a:r>
              <a:rPr lang="en-GB" sz="2400" dirty="0" smtClean="0"/>
              <a:t>Outputs – Magazines (with Competitions)</a:t>
            </a:r>
            <a:endParaRPr lang="en-US" sz="2400" b="1" dirty="0"/>
          </a:p>
        </p:txBody>
      </p:sp>
      <p:sp>
        <p:nvSpPr>
          <p:cNvPr id="5" name="Content Placeholder 2"/>
          <p:cNvSpPr>
            <a:spLocks noGrp="1"/>
          </p:cNvSpPr>
          <p:nvPr>
            <p:ph idx="1"/>
          </p:nvPr>
        </p:nvSpPr>
        <p:spPr>
          <a:xfrm>
            <a:off x="179512" y="692696"/>
            <a:ext cx="6912768" cy="5688632"/>
          </a:xfrm>
        </p:spPr>
        <p:txBody>
          <a:bodyPr>
            <a:noAutofit/>
          </a:bodyPr>
          <a:lstStyle/>
          <a:p>
            <a:pPr marL="177800" indent="-163513"/>
            <a:r>
              <a:rPr lang="en-GB" sz="2000" b="1" dirty="0"/>
              <a:t>Style</a:t>
            </a:r>
            <a:r>
              <a:rPr lang="en-GB" sz="2000" dirty="0"/>
              <a:t> – Mostly </a:t>
            </a:r>
            <a:r>
              <a:rPr lang="en-GB" sz="2000" dirty="0" smtClean="0"/>
              <a:t>A4, pages divisible by 4, centre pages most important, majority of text content on the left hand side, text broken up with images, first line indent, front and back glossy, index and contents, shock or appeal value front page, littered with Ads especially towards the end. Competitions need to be relevant and hold attention long enough.</a:t>
            </a:r>
            <a:endParaRPr lang="en-GB" sz="2000" dirty="0"/>
          </a:p>
          <a:p>
            <a:pPr marL="177800" indent="-163513"/>
            <a:r>
              <a:rPr lang="en-GB" sz="2000" b="1" dirty="0"/>
              <a:t>Choice of background and selected images </a:t>
            </a:r>
            <a:r>
              <a:rPr lang="en-GB" sz="2000" dirty="0"/>
              <a:t>– Depends </a:t>
            </a:r>
            <a:r>
              <a:rPr lang="en-GB" sz="2000" dirty="0" smtClean="0"/>
              <a:t>on the magazine, high resolution, ad or agency chosen, posed, numbered with captions, usually reduced or missing background when person or object, outdoor scenes chosen for audience appeal.</a:t>
            </a:r>
            <a:endParaRPr lang="en-GB" sz="2000" dirty="0"/>
          </a:p>
          <a:p>
            <a:pPr marL="177800" indent="-163513"/>
            <a:r>
              <a:rPr lang="en-GB" sz="2000" b="1" dirty="0"/>
              <a:t>Visual method </a:t>
            </a:r>
            <a:r>
              <a:rPr lang="en-GB" sz="2000" dirty="0"/>
              <a:t>– </a:t>
            </a:r>
            <a:r>
              <a:rPr lang="en-GB" sz="2000" dirty="0" smtClean="0"/>
              <a:t>Needs to grad attention from 3 seconds, needs to be capable of appeal when flipped through, front cover is everything, back cover advert, images chosen </a:t>
            </a:r>
            <a:br>
              <a:rPr lang="en-GB" sz="2000" dirty="0" smtClean="0"/>
            </a:br>
            <a:r>
              <a:rPr lang="en-GB" sz="2000" dirty="0" smtClean="0"/>
              <a:t>from thousands, text needs to be short and pithy.</a:t>
            </a:r>
            <a:endParaRPr lang="en-GB" sz="2000" dirty="0"/>
          </a:p>
          <a:p>
            <a:pPr marL="177800" indent="-163513"/>
            <a:r>
              <a:rPr lang="en-GB" sz="2000" b="1" dirty="0"/>
              <a:t>Intent</a:t>
            </a:r>
            <a:r>
              <a:rPr lang="en-GB" sz="2000" dirty="0"/>
              <a:t> – To engage, </a:t>
            </a:r>
            <a:r>
              <a:rPr lang="en-GB" sz="2000" dirty="0" smtClean="0"/>
              <a:t>to entertain, to inform, to pass on a message. Competitions need to be medium to </a:t>
            </a:r>
            <a:br>
              <a:rPr lang="en-GB" sz="2000" dirty="0" smtClean="0"/>
            </a:br>
            <a:r>
              <a:rPr lang="en-GB" sz="2000" dirty="0" smtClean="0"/>
              <a:t>maintain appeal.</a:t>
            </a:r>
            <a:endParaRPr lang="en-GB" sz="2000" dirty="0"/>
          </a:p>
        </p:txBody>
      </p:sp>
      <p:pic>
        <p:nvPicPr>
          <p:cNvPr id="6" name="Picture 2" descr="http://www.whatruwearingezine.co.uk/wp-content/uploads/2010/06/prom_competition.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24328" y="692696"/>
            <a:ext cx="1308175" cy="18984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3.bp.blogspot.com/-EIKLsKt2JLs/TvSqhaHsKBI/AAAAAAAABuY/YxVqzY2usDA/s1600/scan009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6" y="4802272"/>
            <a:ext cx="2442603" cy="15790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wealthwisemag.com/wealthwise/wp-content/uploads/2011/04/competition.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24328" y="2780928"/>
            <a:ext cx="1315548" cy="17915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53391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20688"/>
            <a:ext cx="8784976" cy="4929222"/>
          </a:xfrm>
        </p:spPr>
        <p:txBody>
          <a:bodyPr>
            <a:noAutofit/>
          </a:bodyPr>
          <a:lstStyle/>
          <a:p>
            <a:pPr marL="177800" indent="-163513"/>
            <a:r>
              <a:rPr lang="en-GB" sz="2000" dirty="0" smtClean="0"/>
              <a:t>Graphics chosen for their subject matter or content within interactive media products are designed to enhance the appeal of the product as well as being suitable for the target audience. They also have been chosen for their technical specifications, file size, proportions, location of objects, graphic type, scalability, vector or bitmap.</a:t>
            </a:r>
          </a:p>
          <a:p>
            <a:pPr marL="177800" indent="-163513"/>
            <a:r>
              <a:rPr lang="en-GB" sz="2000" dirty="0" smtClean="0"/>
              <a:t>For instance, some companies web banners take up more than ½ of the opening page like Amazon or Apple whereas others like blogs or wikis they are smaller or menus or links within the banner like Wikipedia or Blogger.com. This was a company decision.</a:t>
            </a:r>
          </a:p>
          <a:p>
            <a:pPr marL="14287" indent="0">
              <a:buNone/>
            </a:pPr>
            <a:r>
              <a:rPr lang="en-GB" sz="2000" b="1" dirty="0" smtClean="0"/>
              <a:t>P1.3 - Task </a:t>
            </a:r>
            <a:r>
              <a:rPr lang="en-GB" sz="2000" b="1" dirty="0" smtClean="0"/>
              <a:t>03 </a:t>
            </a:r>
            <a:r>
              <a:rPr lang="en-GB" sz="2000" dirty="0" smtClean="0"/>
              <a:t>– With examples, analyse how </a:t>
            </a:r>
            <a:r>
              <a:rPr lang="en-GB" sz="2000" dirty="0"/>
              <a:t>graphics are used in </a:t>
            </a:r>
            <a:r>
              <a:rPr lang="en-GB" sz="2000" dirty="0" smtClean="0"/>
              <a:t>a range of interactive </a:t>
            </a:r>
            <a:r>
              <a:rPr lang="en-GB" sz="2000" dirty="0"/>
              <a:t>media </a:t>
            </a:r>
            <a:r>
              <a:rPr lang="en-GB" sz="2000" dirty="0" smtClean="0"/>
              <a:t>products.</a:t>
            </a:r>
          </a:p>
          <a:p>
            <a:pPr marL="177800" indent="-163513"/>
            <a:r>
              <a:rPr lang="en-GB" sz="2000" dirty="0" smtClean="0"/>
              <a:t>For this you will need to make judgments </a:t>
            </a:r>
            <a:r>
              <a:rPr lang="en-GB" sz="2000" dirty="0"/>
              <a:t>on the technical decisions, such as choice of file size, which would have needed to have been made for each example. </a:t>
            </a:r>
            <a:r>
              <a:rPr lang="en-GB" sz="2000" dirty="0" smtClean="0"/>
              <a:t>You will also need to examine </a:t>
            </a:r>
            <a:r>
              <a:rPr lang="en-GB" sz="2000" dirty="0"/>
              <a:t>how they have been used effectively, their suitability for the target audience, and </a:t>
            </a:r>
            <a:r>
              <a:rPr lang="en-GB" sz="2000" dirty="0" smtClean="0"/>
              <a:t>how they enhance </a:t>
            </a:r>
            <a:r>
              <a:rPr lang="en-GB" sz="2000" dirty="0"/>
              <a:t>a product and where they have not been used </a:t>
            </a:r>
            <a:r>
              <a:rPr lang="en-GB" sz="2000" dirty="0" smtClean="0"/>
              <a:t>appropriately.</a:t>
            </a:r>
            <a:endParaRPr lang="en-GB" sz="2000" dirty="0"/>
          </a:p>
        </p:txBody>
      </p:sp>
      <p:sp>
        <p:nvSpPr>
          <p:cNvPr id="2" name="Title 1"/>
          <p:cNvSpPr>
            <a:spLocks noGrp="1"/>
          </p:cNvSpPr>
          <p:nvPr>
            <p:ph type="title"/>
          </p:nvPr>
        </p:nvSpPr>
        <p:spPr>
          <a:xfrm>
            <a:off x="107504" y="116632"/>
            <a:ext cx="8964488" cy="452568"/>
          </a:xfrm>
        </p:spPr>
        <p:txBody>
          <a:bodyPr>
            <a:normAutofit fontScale="90000"/>
          </a:bodyPr>
          <a:lstStyle/>
          <a:p>
            <a:r>
              <a:rPr lang="en-GB" b="1" dirty="0" smtClean="0"/>
              <a:t>P1.3 </a:t>
            </a:r>
            <a:r>
              <a:rPr lang="en-GB" dirty="0"/>
              <a:t>- Applications of graphics </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813697902"/>
              </p:ext>
            </p:extLst>
          </p:nvPr>
        </p:nvGraphicFramePr>
        <p:xfrm>
          <a:off x="179511" y="5877272"/>
          <a:ext cx="8856985" cy="426720"/>
        </p:xfrm>
        <a:graphic>
          <a:graphicData uri="http://schemas.openxmlformats.org/drawingml/2006/table">
            <a:tbl>
              <a:tblPr firstRow="1" bandRow="1">
                <a:tableStyleId>{5C22544A-7EE6-4342-B048-85BDC9FD1C3A}</a:tableStyleId>
              </a:tblPr>
              <a:tblGrid>
                <a:gridCol w="1291644"/>
                <a:gridCol w="2029726"/>
                <a:gridCol w="1752945"/>
                <a:gridCol w="1383904"/>
                <a:gridCol w="2398766"/>
              </a:tblGrid>
              <a:tr h="370840">
                <a:tc>
                  <a:txBody>
                    <a:bodyPr/>
                    <a:lstStyle/>
                    <a:p>
                      <a:pPr algn="ctr"/>
                      <a:r>
                        <a:rPr lang="en-GB" sz="1100" dirty="0" smtClean="0">
                          <a:latin typeface="Calibri" pitchFamily="34" charset="0"/>
                        </a:rPr>
                        <a:t>How they</a:t>
                      </a:r>
                      <a:r>
                        <a:rPr lang="en-GB" sz="1100" baseline="0" dirty="0" smtClean="0">
                          <a:latin typeface="Calibri" pitchFamily="34" charset="0"/>
                        </a:rPr>
                        <a:t> are used effectively</a:t>
                      </a:r>
                      <a:endParaRPr lang="en-GB" sz="1100" dirty="0">
                        <a:latin typeface="Calibri" pitchFamily="34" charset="0"/>
                      </a:endParaRPr>
                    </a:p>
                  </a:txBody>
                  <a:tcPr/>
                </a:tc>
                <a:tc>
                  <a:txBody>
                    <a:bodyPr/>
                    <a:lstStyle/>
                    <a:p>
                      <a:pPr algn="ctr"/>
                      <a:r>
                        <a:rPr lang="en-GB" sz="1100" dirty="0" smtClean="0">
                          <a:latin typeface="Calibri" pitchFamily="34" charset="0"/>
                        </a:rPr>
                        <a:t>Suitability of graphics used for target audience</a:t>
                      </a:r>
                      <a:endParaRPr lang="en-GB" sz="1100" dirty="0">
                        <a:latin typeface="Calibri" pitchFamily="34" charset="0"/>
                      </a:endParaRPr>
                    </a:p>
                  </a:txBody>
                  <a:tcPr/>
                </a:tc>
                <a:tc>
                  <a:txBody>
                    <a:bodyPr/>
                    <a:lstStyle/>
                    <a:p>
                      <a:pPr algn="ctr"/>
                      <a:r>
                        <a:rPr lang="en-GB" sz="1100" dirty="0" smtClean="0">
                          <a:latin typeface="Calibri" pitchFamily="34" charset="0"/>
                        </a:rPr>
                        <a:t>How they enhance a product or service</a:t>
                      </a:r>
                      <a:endParaRPr lang="en-GB" sz="1100" dirty="0">
                        <a:latin typeface="Calibri" pitchFamily="34" charset="0"/>
                      </a:endParaRPr>
                    </a:p>
                  </a:txBody>
                  <a:tcPr/>
                </a:tc>
                <a:tc>
                  <a:txBody>
                    <a:bodyPr/>
                    <a:lstStyle/>
                    <a:p>
                      <a:pPr algn="ctr"/>
                      <a:r>
                        <a:rPr lang="en-GB" sz="1100" dirty="0" smtClean="0">
                          <a:latin typeface="Calibri" pitchFamily="34" charset="0"/>
                        </a:rPr>
                        <a:t>Technical decisions made</a:t>
                      </a:r>
                      <a:endParaRPr lang="en-GB" sz="1100" dirty="0">
                        <a:latin typeface="Calibri" pitchFamily="34" charset="0"/>
                      </a:endParaRPr>
                    </a:p>
                  </a:txBody>
                  <a:tcPr/>
                </a:tc>
                <a:tc>
                  <a:txBody>
                    <a:bodyPr/>
                    <a:lstStyle/>
                    <a:p>
                      <a:pPr algn="ctr"/>
                      <a:r>
                        <a:rPr lang="en-GB" sz="1100" dirty="0" smtClean="0">
                          <a:latin typeface="Calibri" pitchFamily="34" charset="0"/>
                        </a:rPr>
                        <a:t>Examples of where they were not used effectively and why.</a:t>
                      </a:r>
                      <a:endParaRPr lang="en-GB" sz="1100" dirty="0">
                        <a:latin typeface="Calibri" pitchFamily="34" charset="0"/>
                      </a:endParaRPr>
                    </a:p>
                  </a:txBody>
                  <a:tcPr/>
                </a:tc>
              </a:tr>
            </a:tbl>
          </a:graphicData>
        </a:graphic>
      </p:graphicFrame>
    </p:spTree>
    <p:extLst>
      <p:ext uri="{BB962C8B-B14F-4D97-AF65-F5344CB8AC3E}">
        <p14:creationId xmlns:p14="http://schemas.microsoft.com/office/powerpoint/2010/main" val="2208741621"/>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4929222"/>
          </a:xfrm>
        </p:spPr>
        <p:txBody>
          <a:bodyPr>
            <a:noAutofit/>
          </a:bodyPr>
          <a:lstStyle/>
          <a:p>
            <a:pPr marL="177800" indent="-163513"/>
            <a:r>
              <a:rPr lang="en-GB" sz="2000" b="1" dirty="0" smtClean="0"/>
              <a:t>Backgrounds</a:t>
            </a:r>
            <a:r>
              <a:rPr lang="en-GB" sz="2000" b="1" dirty="0"/>
              <a:t>,(e.g. plain, pattern, texture)</a:t>
            </a:r>
            <a:r>
              <a:rPr lang="en-GB" sz="2000" dirty="0"/>
              <a:t> </a:t>
            </a:r>
            <a:r>
              <a:rPr lang="en-GB" sz="2000" dirty="0" smtClean="0"/>
              <a:t>– Choice of background is important, most website have plain backgrounds as it reduces loading times and does not get in the way of content, does not annoy repeat customers. Pattern backgrounds usually border a webpage or DVD so the main content within the page stands out more. Texture backgrounds like brushed metal or wood usually enhance the product by inferring the product in the imagery, grass for milk, bark for wood, bubbles for water.</a:t>
            </a:r>
          </a:p>
          <a:p>
            <a:pPr marL="177800" indent="-163513"/>
            <a:r>
              <a:rPr lang="en-GB" sz="2000" dirty="0" smtClean="0"/>
              <a:t>On games they are less common, images work better and set a precedent for the content. On DVD or Smart Television screens they are usually patterned so as not to distract. On Non-Digital versions this tends to be hand created to add visual appeal.</a:t>
            </a:r>
            <a:endParaRPr lang="en-GB" sz="2000" dirty="0"/>
          </a:p>
          <a:p>
            <a:pPr marL="177800" indent="-163513"/>
            <a:r>
              <a:rPr lang="en-GB" sz="2000" b="1" dirty="0" smtClean="0"/>
              <a:t>Website </a:t>
            </a:r>
            <a:r>
              <a:rPr lang="en-GB" sz="2000" b="1" dirty="0"/>
              <a:t>graphics, (e.g. logos, web banners)</a:t>
            </a:r>
            <a:r>
              <a:rPr lang="en-GB" sz="2000" dirty="0"/>
              <a:t> </a:t>
            </a:r>
            <a:r>
              <a:rPr lang="en-GB" sz="2000" dirty="0" smtClean="0"/>
              <a:t>– these usually have been chosen to be in keeping with the company, colour matching corporate identity. Logos say who the company is, banners advertise what they sell or offer deals or bargains. The template design used is usually consistent including colours so it is restricted in style and layout. Additional graphics include buttons, shopping baskets, links etc., they should be in keeping with the site and the site purpose.</a:t>
            </a:r>
          </a:p>
          <a:p>
            <a:pPr marL="177800" indent="-163513"/>
            <a:endParaRPr lang="en-GB" sz="2000" dirty="0"/>
          </a:p>
        </p:txBody>
      </p:sp>
      <p:sp>
        <p:nvSpPr>
          <p:cNvPr id="2" name="Title 1"/>
          <p:cNvSpPr>
            <a:spLocks noGrp="1"/>
          </p:cNvSpPr>
          <p:nvPr>
            <p:ph type="title"/>
          </p:nvPr>
        </p:nvSpPr>
        <p:spPr>
          <a:xfrm>
            <a:off x="107504" y="116632"/>
            <a:ext cx="8964488" cy="452568"/>
          </a:xfrm>
        </p:spPr>
        <p:txBody>
          <a:bodyPr>
            <a:normAutofit fontScale="90000"/>
          </a:bodyPr>
          <a:lstStyle/>
          <a:p>
            <a:r>
              <a:rPr lang="en-GB" b="1" dirty="0" smtClean="0"/>
              <a:t>P1.3 </a:t>
            </a:r>
            <a:r>
              <a:rPr lang="en-GB" dirty="0"/>
              <a:t>- Applications of graphics </a:t>
            </a:r>
            <a:endParaRPr lang="en-US" b="1" dirty="0"/>
          </a:p>
        </p:txBody>
      </p:sp>
    </p:spTree>
    <p:extLst>
      <p:ext uri="{BB962C8B-B14F-4D97-AF65-F5344CB8AC3E}">
        <p14:creationId xmlns:p14="http://schemas.microsoft.com/office/powerpoint/2010/main" val="167039583"/>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4929222"/>
          </a:xfrm>
        </p:spPr>
        <p:txBody>
          <a:bodyPr>
            <a:noAutofit/>
          </a:bodyPr>
          <a:lstStyle/>
          <a:p>
            <a:pPr marL="177800" indent="-163513"/>
            <a:r>
              <a:rPr lang="en-GB" sz="2000" b="1" dirty="0" smtClean="0"/>
              <a:t>Navigation </a:t>
            </a:r>
            <a:r>
              <a:rPr lang="en-GB" sz="2000" b="1" dirty="0"/>
              <a:t>methods, (e.g. bar, menu, rollover buttons, image links</a:t>
            </a:r>
            <a:r>
              <a:rPr lang="en-GB" sz="2000" b="1" dirty="0" smtClean="0"/>
              <a:t>) –</a:t>
            </a:r>
            <a:r>
              <a:rPr lang="en-GB" sz="2000" dirty="0" smtClean="0"/>
              <a:t> navigation bars are more common on websites because it is easier to produce and replicate. They tend to have standard java code to make them animated, drop downs, additional menus. They are simple but reduce down the amount of extra things for the customer to do. All buttons on them stay consistent with rollover, visited links and current page highlights.</a:t>
            </a:r>
          </a:p>
          <a:p>
            <a:pPr marL="177800" indent="-163513"/>
            <a:r>
              <a:rPr lang="en-GB" sz="2000" dirty="0" smtClean="0"/>
              <a:t>Rollover buttons tend to show the user that there is something linked and are usually brightened or bevelled versions of the current link. Image links tend to do the same, change slightly when hovered over to indicate that they are hyperlinked.</a:t>
            </a:r>
            <a:endParaRPr lang="en-GB" sz="2000" dirty="0"/>
          </a:p>
          <a:p>
            <a:pPr marL="177800" indent="-163513"/>
            <a:r>
              <a:rPr lang="en-GB" sz="2000" b="1" dirty="0" smtClean="0"/>
              <a:t>Interactive </a:t>
            </a:r>
            <a:r>
              <a:rPr lang="en-GB" sz="2000" b="1" dirty="0"/>
              <a:t>adverts </a:t>
            </a:r>
            <a:r>
              <a:rPr lang="en-GB" sz="2000" b="1" dirty="0" smtClean="0"/>
              <a:t>–</a:t>
            </a:r>
            <a:r>
              <a:rPr lang="en-GB" sz="2000" dirty="0" smtClean="0"/>
              <a:t> People get bored of adverts and static adverts do not impress return customers. Dynamic or interactive adverts can be updated by the company if place don other sites by picking the change of image and code from the server. This way they can maintain their appeal. Dynamic links, navigation and sometimes challenges add to their interest.</a:t>
            </a:r>
          </a:p>
          <a:p>
            <a:pPr marL="177800" indent="-163513"/>
            <a:r>
              <a:rPr lang="en-GB" sz="2000" dirty="0" smtClean="0"/>
              <a:t>Game related ones tend to provide some challenge to the user, Google’s </a:t>
            </a:r>
            <a:r>
              <a:rPr lang="en-GB" sz="2000" dirty="0" err="1" smtClean="0"/>
              <a:t>Pacman</a:t>
            </a:r>
            <a:r>
              <a:rPr lang="en-GB" sz="2000" dirty="0" smtClean="0"/>
              <a:t> and Rubik Cube for instance was very popular though it was not clear of purpose.</a:t>
            </a:r>
            <a:endParaRPr lang="en-GB" sz="2000" dirty="0"/>
          </a:p>
        </p:txBody>
      </p:sp>
      <p:sp>
        <p:nvSpPr>
          <p:cNvPr id="2" name="Title 1"/>
          <p:cNvSpPr>
            <a:spLocks noGrp="1"/>
          </p:cNvSpPr>
          <p:nvPr>
            <p:ph type="title"/>
          </p:nvPr>
        </p:nvSpPr>
        <p:spPr>
          <a:xfrm>
            <a:off x="107504" y="116632"/>
            <a:ext cx="8964488" cy="452568"/>
          </a:xfrm>
        </p:spPr>
        <p:txBody>
          <a:bodyPr>
            <a:normAutofit fontScale="90000"/>
          </a:bodyPr>
          <a:lstStyle/>
          <a:p>
            <a:r>
              <a:rPr lang="en-GB" b="1" dirty="0" smtClean="0"/>
              <a:t>P1.3 </a:t>
            </a:r>
            <a:r>
              <a:rPr lang="en-GB" dirty="0"/>
              <a:t>- Applications of graphics </a:t>
            </a:r>
            <a:endParaRPr lang="en-US" b="1" dirty="0"/>
          </a:p>
        </p:txBody>
      </p:sp>
    </p:spTree>
    <p:extLst>
      <p:ext uri="{BB962C8B-B14F-4D97-AF65-F5344CB8AC3E}">
        <p14:creationId xmlns:p14="http://schemas.microsoft.com/office/powerpoint/2010/main" val="209303289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44" y="661158"/>
            <a:ext cx="8858312" cy="5648162"/>
          </a:xfrm>
        </p:spPr>
        <p:txBody>
          <a:bodyPr>
            <a:noAutofit/>
          </a:bodyPr>
          <a:lstStyle/>
          <a:p>
            <a:pPr marL="177800" indent="-163513"/>
            <a:r>
              <a:rPr lang="en-GB" sz="1800" b="1" dirty="0" smtClean="0"/>
              <a:t>P1</a:t>
            </a:r>
            <a:r>
              <a:rPr lang="en-GB" sz="1800" dirty="0" smtClean="0"/>
              <a:t> </a:t>
            </a:r>
            <a:r>
              <a:rPr lang="en-GB" sz="1800" dirty="0"/>
              <a:t>could be evidenced by the use of a report or presentation supported by tutor observation and recorded evidence. Learners must include both digital and printed types of interactive </a:t>
            </a:r>
            <a:r>
              <a:rPr lang="en-GB" sz="1800" dirty="0" smtClean="0"/>
              <a:t>media. Learners </a:t>
            </a:r>
            <a:r>
              <a:rPr lang="en-GB" sz="1800" dirty="0"/>
              <a:t>should describe each example and show the various graphics that have been used for each (e.g. background, navigation method</a:t>
            </a:r>
            <a:r>
              <a:rPr lang="en-GB" sz="1800" dirty="0" smtClean="0"/>
              <a:t>).</a:t>
            </a:r>
          </a:p>
          <a:p>
            <a:pPr marL="177800" indent="-163513"/>
            <a:r>
              <a:rPr lang="en-GB" sz="1800" dirty="0" smtClean="0"/>
              <a:t>They </a:t>
            </a:r>
            <a:r>
              <a:rPr lang="en-GB" sz="1800" dirty="0"/>
              <a:t>must describe with examples the types, compression techniques and settings associated with digital images listed in the teaching content. </a:t>
            </a:r>
          </a:p>
          <a:p>
            <a:pPr marL="177800" indent="-163513"/>
            <a:r>
              <a:rPr lang="en-GB" sz="1800" b="1" dirty="0" smtClean="0"/>
              <a:t>M1</a:t>
            </a:r>
            <a:r>
              <a:rPr lang="en-GB" sz="1800" dirty="0" smtClean="0"/>
              <a:t> </a:t>
            </a:r>
            <a:r>
              <a:rPr lang="en-GB" sz="1800" dirty="0"/>
              <a:t>could be completed as an extension of P1. Learners must explain the different settings used on graphics for use on different outputs. Explanations must be detailed and cover the settings and types of digital graphics as listed in the teaching content with supporting examples showing proper and improper use of settings. </a:t>
            </a:r>
          </a:p>
          <a:p>
            <a:pPr marL="177800" indent="-163513"/>
            <a:r>
              <a:rPr lang="en-GB" sz="1800" b="1" dirty="0" smtClean="0"/>
              <a:t>D1</a:t>
            </a:r>
            <a:r>
              <a:rPr lang="en-GB" sz="1800" dirty="0" smtClean="0"/>
              <a:t> </a:t>
            </a:r>
            <a:r>
              <a:rPr lang="en-GB" sz="1800" dirty="0"/>
              <a:t>could be completed as an extension of P1 and M1 or presented as a separate report or presentation. Learners must choose an example for each category listed in the teaching content for the different applications of graphic. Learners will critically evaluate a range (three or more) of digital graphics for interactive media as per the teaching content and suggest how the graphics could be improved, if applicable. Descriptions should be supported by appropriate images of reviewed graphics and should show they have fully understood the criteria covered as part of assessment criterion P1</a:t>
            </a:r>
            <a:r>
              <a:rPr lang="en-GB" sz="1800" dirty="0" smtClean="0"/>
              <a:t>.</a:t>
            </a:r>
            <a:endParaRPr lang="en-GB" sz="1800" dirty="0"/>
          </a:p>
        </p:txBody>
      </p:sp>
      <p:sp>
        <p:nvSpPr>
          <p:cNvPr id="2" name="Title 1"/>
          <p:cNvSpPr>
            <a:spLocks noGrp="1"/>
          </p:cNvSpPr>
          <p:nvPr>
            <p:ph type="title"/>
          </p:nvPr>
        </p:nvSpPr>
        <p:spPr>
          <a:xfrm>
            <a:off x="107504" y="116632"/>
            <a:ext cx="8928992" cy="452568"/>
          </a:xfrm>
        </p:spPr>
        <p:txBody>
          <a:bodyPr>
            <a:normAutofit fontScale="90000"/>
          </a:bodyPr>
          <a:lstStyle/>
          <a:p>
            <a:r>
              <a:rPr lang="en-GB" b="1" dirty="0" smtClean="0"/>
              <a:t> Assessment Criteria – P1, M1 and D1</a:t>
            </a:r>
            <a:endParaRPr lang="en-US" b="1" dirty="0"/>
          </a:p>
        </p:txBody>
      </p:sp>
    </p:spTree>
    <p:extLst>
      <p:ext uri="{BB962C8B-B14F-4D97-AF65-F5344CB8AC3E}">
        <p14:creationId xmlns:p14="http://schemas.microsoft.com/office/powerpoint/2010/main" val="3004174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4929222"/>
          </a:xfrm>
        </p:spPr>
        <p:txBody>
          <a:bodyPr>
            <a:noAutofit/>
          </a:bodyPr>
          <a:lstStyle/>
          <a:p>
            <a:pPr marL="177800" indent="-163513"/>
            <a:r>
              <a:rPr lang="en-GB" sz="2100" b="1" dirty="0" smtClean="0"/>
              <a:t>Animated </a:t>
            </a:r>
            <a:r>
              <a:rPr lang="en-GB" sz="2100" b="1" dirty="0"/>
              <a:t>graphics, (e.g. Flash</a:t>
            </a:r>
            <a:r>
              <a:rPr lang="en-GB" sz="2100" b="1" dirty="0" smtClean="0"/>
              <a:t>)</a:t>
            </a:r>
            <a:r>
              <a:rPr lang="en-GB" sz="2100" dirty="0" smtClean="0"/>
              <a:t> -  Websites with animated flash style graphics use little processing power and provide a lot of entertainment. Short adverts using Flash are usually interesting, a quick animation, text popping up or disappearing, items coming and going etc. they are a cheap advert that keeps the attention span for a period of time.</a:t>
            </a:r>
          </a:p>
          <a:p>
            <a:pPr marL="177800" indent="-163513"/>
            <a:r>
              <a:rPr lang="en-GB" sz="2100" dirty="0" smtClean="0"/>
              <a:t>Larger flash based programs like </a:t>
            </a:r>
            <a:r>
              <a:rPr lang="en-GB" sz="2100" dirty="0" err="1" smtClean="0"/>
              <a:t>MyMaths</a:t>
            </a:r>
            <a:r>
              <a:rPr lang="en-GB" sz="2100" dirty="0" smtClean="0"/>
              <a:t> etc. provide dual purposes of entertainment and education. Graphics limitations aside (vector usually) they are mostly compatible with other OS’s like Android without secondary plugins. Side scrolling image loops with links are more compatible than Java coded versions.</a:t>
            </a:r>
            <a:endParaRPr lang="en-GB" sz="2100" dirty="0"/>
          </a:p>
          <a:p>
            <a:pPr marL="177800" indent="-163513"/>
            <a:r>
              <a:rPr lang="en-GB" sz="2100" b="1" dirty="0" smtClean="0"/>
              <a:t>Smart </a:t>
            </a:r>
            <a:r>
              <a:rPr lang="en-GB" sz="2100" b="1" dirty="0"/>
              <a:t>phone screen </a:t>
            </a:r>
            <a:r>
              <a:rPr lang="en-GB" sz="2100" b="1" dirty="0" smtClean="0"/>
              <a:t>icons</a:t>
            </a:r>
            <a:r>
              <a:rPr lang="en-GB" sz="2100" dirty="0"/>
              <a:t> </a:t>
            </a:r>
            <a:r>
              <a:rPr lang="en-GB" sz="2100" dirty="0" smtClean="0"/>
              <a:t>– Technical issues force them to be small and vector based for loading times. Most contain few colours, the image selected against a background colour, something that represents the company or brand or type of product. E.g. Route maps usually show a road, communication apps a phone, Dictionary ones a book, sound ones a volume icon. These are universal and unless a company is so large as to not need it, they tend to stick to a similar theme.</a:t>
            </a:r>
            <a:endParaRPr lang="en-GB" sz="2100" dirty="0"/>
          </a:p>
        </p:txBody>
      </p:sp>
      <p:sp>
        <p:nvSpPr>
          <p:cNvPr id="2" name="Title 1"/>
          <p:cNvSpPr>
            <a:spLocks noGrp="1"/>
          </p:cNvSpPr>
          <p:nvPr>
            <p:ph type="title"/>
          </p:nvPr>
        </p:nvSpPr>
        <p:spPr>
          <a:xfrm>
            <a:off x="107504" y="116632"/>
            <a:ext cx="8964488" cy="452568"/>
          </a:xfrm>
        </p:spPr>
        <p:txBody>
          <a:bodyPr>
            <a:normAutofit fontScale="90000"/>
          </a:bodyPr>
          <a:lstStyle/>
          <a:p>
            <a:r>
              <a:rPr lang="en-GB" b="1" dirty="0" smtClean="0"/>
              <a:t>P1.3 </a:t>
            </a:r>
            <a:r>
              <a:rPr lang="en-GB" dirty="0"/>
              <a:t>- Applications of graphics </a:t>
            </a:r>
            <a:endParaRPr lang="en-US" b="1" dirty="0"/>
          </a:p>
        </p:txBody>
      </p:sp>
    </p:spTree>
    <p:extLst>
      <p:ext uri="{BB962C8B-B14F-4D97-AF65-F5344CB8AC3E}">
        <p14:creationId xmlns:p14="http://schemas.microsoft.com/office/powerpoint/2010/main" val="298423084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764704"/>
            <a:ext cx="8712968" cy="5760639"/>
          </a:xfrm>
        </p:spPr>
        <p:txBody>
          <a:bodyPr>
            <a:normAutofit fontScale="77500" lnSpcReduction="20000"/>
          </a:bodyPr>
          <a:lstStyle/>
          <a:p>
            <a:pPr marL="255588" indent="-255588"/>
            <a:r>
              <a:rPr lang="en-GB" dirty="0" smtClean="0"/>
              <a:t>In the world of graphics there are just two ways of getting a suitable image, taking one and downloading one. In terms of taking an image there are multiple methods of inputting from the real world to the digital world, all with their merits and all have gone through their own levels of revolution in the last twenty years. Scanners have more depth and better resolution, cameras have become more publically available and device limited and graphic tablets have become more available with more depth and precision.</a:t>
            </a:r>
          </a:p>
          <a:p>
            <a:pPr marL="255588" indent="-255588"/>
            <a:r>
              <a:rPr lang="en-GB" dirty="0" smtClean="0"/>
              <a:t>The biggest revolution has come in the form of price, all phones now have a camera, all scanners, even those with 4800dpi, cost around £30 or come free with the printer attached and Graphic Tablets like Wacom Bamboo are faster and more precise for less money.</a:t>
            </a:r>
          </a:p>
          <a:p>
            <a:pPr marL="255588" indent="-255588"/>
            <a:r>
              <a:rPr lang="en-GB" dirty="0" smtClean="0"/>
              <a:t>This still does not take away from the old method of 35mm cameras and still images but this requires so much more work. Art packages like Serif can do as much now as a standard dark room, and there is little limit to the power of packages like Photoshop.</a:t>
            </a:r>
          </a:p>
          <a:p>
            <a:pPr marL="255588" indent="-255588"/>
            <a:r>
              <a:rPr lang="en-GB" dirty="0" smtClean="0"/>
              <a:t>The only thing that has not been revolutionised in the digital age is digital zoom, cameras come with them but they pixilate whereas lens do not. What happens to the images after taking is then up to the user, manipulation is common, blurring, sharpening, colour changing, masking etc. </a:t>
            </a:r>
            <a:endParaRPr lang="en-GB" dirty="0"/>
          </a:p>
        </p:txBody>
      </p:sp>
      <p:sp>
        <p:nvSpPr>
          <p:cNvPr id="3" name="Title 2"/>
          <p:cNvSpPr>
            <a:spLocks noGrp="1"/>
          </p:cNvSpPr>
          <p:nvPr>
            <p:ph type="title"/>
          </p:nvPr>
        </p:nvSpPr>
        <p:spPr>
          <a:xfrm>
            <a:off x="230832" y="116632"/>
            <a:ext cx="8733656" cy="576064"/>
          </a:xfrm>
        </p:spPr>
        <p:txBody>
          <a:bodyPr>
            <a:noAutofit/>
          </a:bodyPr>
          <a:lstStyle/>
          <a:p>
            <a:r>
              <a:rPr lang="en-GB" sz="2000" dirty="0" smtClean="0"/>
              <a:t>P1.4  </a:t>
            </a:r>
            <a:r>
              <a:rPr lang="en-GB" sz="2000" dirty="0"/>
              <a:t>- Know the hardware and software required to work with graphic images – Input </a:t>
            </a:r>
            <a:r>
              <a:rPr lang="en-GB" sz="2000" dirty="0" smtClean="0"/>
              <a:t>Devices</a:t>
            </a:r>
            <a:endParaRPr lang="en-GB" sz="2000" dirty="0"/>
          </a:p>
        </p:txBody>
      </p:sp>
    </p:spTree>
    <p:extLst>
      <p:ext uri="{BB962C8B-B14F-4D97-AF65-F5344CB8AC3E}">
        <p14:creationId xmlns:p14="http://schemas.microsoft.com/office/powerpoint/2010/main" val="42333742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764704"/>
            <a:ext cx="8784976" cy="5544617"/>
          </a:xfrm>
        </p:spPr>
        <p:txBody>
          <a:bodyPr>
            <a:noAutofit/>
          </a:bodyPr>
          <a:lstStyle/>
          <a:p>
            <a:pPr marL="287338" lvl="1" indent="-285750">
              <a:buFont typeface="Wingdings 3" pitchFamily="18" charset="2"/>
              <a:buChar char=""/>
            </a:pPr>
            <a:r>
              <a:rPr lang="en-GB" sz="1500" b="1" dirty="0" smtClean="0"/>
              <a:t>Scanners</a:t>
            </a:r>
            <a:r>
              <a:rPr lang="en-GB" sz="1500" dirty="0" smtClean="0"/>
              <a:t> – Basically what they do is image recognise whatever is on the tray, digitally scan each line like a barcode, stores each line as a image of pixels and attaches the lines back as a solid image when complete. Scanners do not know or care what they scan until the software with them or an external programs is requested.</a:t>
            </a:r>
          </a:p>
          <a:p>
            <a:pPr marL="287338" lvl="1" indent="-285750">
              <a:buFont typeface="Wingdings 3" pitchFamily="18" charset="2"/>
              <a:buChar char=""/>
            </a:pPr>
            <a:r>
              <a:rPr lang="en-GB" sz="1500" dirty="0" smtClean="0"/>
              <a:t>Image depth on scanners is about how much of the lines they scan, the higher the resolution, the smaller the lines are in length but not width. 4800 dpi for instance is good but can grow larger to 9600dpi when set to 64bit colour depth. Either way this will be a large file size and good quality.</a:t>
            </a:r>
          </a:p>
          <a:p>
            <a:pPr marL="287338" lvl="1" indent="-285750">
              <a:buFont typeface="Wingdings 3" pitchFamily="18" charset="2"/>
              <a:buChar char=""/>
            </a:pPr>
            <a:r>
              <a:rPr lang="en-GB" sz="1500" dirty="0" smtClean="0"/>
              <a:t>At the end of the day scanners are there to scan something that is already created, a 9600 dpi scan of an image in a magazine will not improve it’s quality if the image is published at 600dpi. The scanned image will pick out the grain of the paper, the tonal variations of the bind but not change the closeness of the pixels. Image manipulation can take care of a little of that by blending (blurring) or sharpening (adding missing pixels) to the image.</a:t>
            </a:r>
          </a:p>
          <a:p>
            <a:pPr marL="287338" lvl="1" indent="-285750">
              <a:buFont typeface="Wingdings 3" pitchFamily="18" charset="2"/>
              <a:buChar char=""/>
            </a:pPr>
            <a:r>
              <a:rPr lang="en-GB" sz="1500" dirty="0" smtClean="0"/>
              <a:t>Alternatively scanning a digital image will not make it better but scanning a 35mm published photo can. This will pick out the depth and resolution of the image that will be there because it is a real image that burns the picture onto film in maximum resolution. This is their greatest benefit and one of the few successful ways of transferring an image </a:t>
            </a:r>
            <a:br>
              <a:rPr lang="en-GB" sz="1500" dirty="0" smtClean="0"/>
            </a:br>
            <a:r>
              <a:rPr lang="en-GB" sz="1500" dirty="0" smtClean="0"/>
              <a:t>from printed to digital form without the loss of quality. The downside is </a:t>
            </a:r>
            <a:br>
              <a:rPr lang="en-GB" sz="1500" dirty="0" smtClean="0"/>
            </a:br>
            <a:r>
              <a:rPr lang="en-GB" sz="1500" dirty="0" smtClean="0"/>
              <a:t>time and hardware, scanners are rare in companies, the user needs to </a:t>
            </a:r>
            <a:br>
              <a:rPr lang="en-GB" sz="1500" dirty="0" smtClean="0"/>
            </a:br>
            <a:r>
              <a:rPr lang="en-GB" sz="1500" dirty="0" smtClean="0"/>
              <a:t>be logged in to the connected machine and the file needs to be saved </a:t>
            </a:r>
            <a:br>
              <a:rPr lang="en-GB" sz="1500" dirty="0" smtClean="0"/>
            </a:br>
            <a:r>
              <a:rPr lang="en-GB" sz="1500" dirty="0" smtClean="0"/>
              <a:t>to a usable location afterwards.</a:t>
            </a:r>
          </a:p>
          <a:p>
            <a:pPr marL="1588" lvl="1" indent="0">
              <a:buNone/>
            </a:pPr>
            <a:r>
              <a:rPr lang="en-GB" sz="1500" b="1" dirty="0" smtClean="0"/>
              <a:t>P1.4 </a:t>
            </a:r>
            <a:r>
              <a:rPr lang="en-GB" sz="1500" b="1" dirty="0" smtClean="0"/>
              <a:t>– Task </a:t>
            </a:r>
            <a:r>
              <a:rPr lang="en-GB" sz="1500" b="1" dirty="0" smtClean="0"/>
              <a:t>04 </a:t>
            </a:r>
            <a:r>
              <a:rPr lang="en-GB" sz="1500" b="1" dirty="0" smtClean="0"/>
              <a:t>– </a:t>
            </a:r>
            <a:r>
              <a:rPr lang="en-GB" sz="1500" dirty="0" smtClean="0"/>
              <a:t>Describe the technology behind Scanners and discuss </a:t>
            </a:r>
            <a:br>
              <a:rPr lang="en-GB" sz="1500" dirty="0" smtClean="0"/>
            </a:br>
            <a:r>
              <a:rPr lang="en-GB" sz="1500" dirty="0" smtClean="0"/>
              <a:t>the advantages and disadvantages of this technology in Image gathering.</a:t>
            </a:r>
            <a:endParaRPr lang="en-GB" sz="1500" dirty="0"/>
          </a:p>
        </p:txBody>
      </p:sp>
      <p:sp>
        <p:nvSpPr>
          <p:cNvPr id="3" name="Title 2"/>
          <p:cNvSpPr>
            <a:spLocks noGrp="1"/>
          </p:cNvSpPr>
          <p:nvPr>
            <p:ph type="title"/>
          </p:nvPr>
        </p:nvSpPr>
        <p:spPr>
          <a:xfrm>
            <a:off x="230832" y="116632"/>
            <a:ext cx="8733656" cy="504056"/>
          </a:xfrm>
        </p:spPr>
        <p:txBody>
          <a:bodyPr>
            <a:noAutofit/>
          </a:bodyPr>
          <a:lstStyle/>
          <a:p>
            <a:r>
              <a:rPr lang="en-GB" sz="2000" dirty="0"/>
              <a:t>P1.4  - Know the hardware and software required to work with graphic images – Input Devices – </a:t>
            </a:r>
            <a:r>
              <a:rPr lang="en-GB" sz="2000" dirty="0" smtClean="0"/>
              <a:t>Scanners</a:t>
            </a:r>
            <a:endParaRPr lang="en-GB" sz="2000" dirty="0"/>
          </a:p>
        </p:txBody>
      </p:sp>
      <p:pic>
        <p:nvPicPr>
          <p:cNvPr id="16" name="Picture 15" descr="http://ifanboy.com/wp-content/uploads/2011/10/scanner.jpg"/>
          <p:cNvPicPr/>
          <p:nvPr/>
        </p:nvPicPr>
        <p:blipFill>
          <a:blip r:embed="rId2" cstate="print"/>
          <a:srcRect/>
          <a:stretch>
            <a:fillRect/>
          </a:stretch>
        </p:blipFill>
        <p:spPr bwMode="auto">
          <a:xfrm>
            <a:off x="6458773" y="4725144"/>
            <a:ext cx="2577723" cy="1704533"/>
          </a:xfrm>
          <a:prstGeom prst="rect">
            <a:avLst/>
          </a:prstGeom>
          <a:noFill/>
          <a:ln w="9525">
            <a:noFill/>
            <a:miter lim="800000"/>
            <a:headEnd/>
            <a:tailEnd/>
          </a:ln>
        </p:spPr>
      </p:pic>
    </p:spTree>
    <p:extLst>
      <p:ext uri="{BB962C8B-B14F-4D97-AF65-F5344CB8AC3E}">
        <p14:creationId xmlns:p14="http://schemas.microsoft.com/office/powerpoint/2010/main" val="29312303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764704"/>
            <a:ext cx="8712968" cy="5760639"/>
          </a:xfrm>
        </p:spPr>
        <p:txBody>
          <a:bodyPr>
            <a:noAutofit/>
          </a:bodyPr>
          <a:lstStyle/>
          <a:p>
            <a:pPr marL="271463" lvl="1" indent="-269875">
              <a:buFont typeface="Wingdings 3" pitchFamily="18" charset="2"/>
              <a:buChar char=""/>
            </a:pPr>
            <a:r>
              <a:rPr lang="pt-BR" sz="1700" b="1" dirty="0" smtClean="0"/>
              <a:t>Digital </a:t>
            </a:r>
            <a:r>
              <a:rPr lang="pt-BR" sz="1700" b="1" dirty="0"/>
              <a:t>cameras </a:t>
            </a:r>
            <a:r>
              <a:rPr lang="pt-BR" sz="1700" dirty="0"/>
              <a:t>(e.g. zoom, ISO, aperture </a:t>
            </a:r>
            <a:r>
              <a:rPr lang="pt-BR" sz="1700" dirty="0" smtClean="0"/>
              <a:t>f/stop) – This is the most common method companies now use to get images from one format to another and with the development of removable medium like memory cards, the process has become easier and more usable.</a:t>
            </a:r>
          </a:p>
          <a:p>
            <a:pPr marL="271463" lvl="1" indent="-269875">
              <a:buFont typeface="Wingdings 3" pitchFamily="18" charset="2"/>
              <a:buChar char=""/>
            </a:pPr>
            <a:r>
              <a:rPr lang="pt-BR" sz="1700" dirty="0" smtClean="0"/>
              <a:t>Digital cameras bacically are like the older SLR cameras, they open their apertures, control the amount of light and digitally imprint the image whereas SLR’s burn the image onto negative film.</a:t>
            </a:r>
          </a:p>
          <a:p>
            <a:pPr marL="271463" lvl="1" indent="-269875">
              <a:buFont typeface="Wingdings 3" pitchFamily="18" charset="2"/>
              <a:buChar char=""/>
            </a:pPr>
            <a:r>
              <a:rPr lang="pt-BR" sz="1700" dirty="0" smtClean="0"/>
              <a:t>Digital cameras are rarely better than SLR’s in terms of quality of captured image resolution but there are cameras that are better. The digital images stored of </a:t>
            </a:r>
            <a:r>
              <a:rPr lang="pt-BR" sz="1700" dirty="0" smtClean="0">
                <a:hlinkClick r:id="rId2"/>
              </a:rPr>
              <a:t>Vancouver</a:t>
            </a:r>
            <a:r>
              <a:rPr lang="pt-BR" sz="1700" dirty="0" smtClean="0"/>
              <a:t>, </a:t>
            </a:r>
            <a:r>
              <a:rPr lang="pt-BR" sz="1700" dirty="0" smtClean="0">
                <a:hlinkClick r:id="rId3"/>
              </a:rPr>
              <a:t>Paris</a:t>
            </a:r>
            <a:r>
              <a:rPr lang="pt-BR" sz="1700" dirty="0" smtClean="0"/>
              <a:t>, </a:t>
            </a:r>
            <a:r>
              <a:rPr lang="pt-BR" sz="1700" dirty="0" smtClean="0">
                <a:hlinkClick r:id="rId4"/>
              </a:rPr>
              <a:t>Tokyo</a:t>
            </a:r>
            <a:r>
              <a:rPr lang="pt-BR" sz="1700" dirty="0" smtClean="0"/>
              <a:t> and </a:t>
            </a:r>
            <a:r>
              <a:rPr lang="pt-BR" sz="1700" dirty="0" smtClean="0">
                <a:hlinkClick r:id="rId5"/>
              </a:rPr>
              <a:t>London </a:t>
            </a:r>
            <a:r>
              <a:rPr lang="pt-BR" sz="1700" dirty="0" smtClean="0"/>
              <a:t>are 26gigapixels, the equivilent of 26,000 digital images in a single stored image.</a:t>
            </a:r>
            <a:endParaRPr lang="pt-BR" sz="1700" dirty="0"/>
          </a:p>
          <a:p>
            <a:pPr marL="271463" lvl="1" indent="-269875">
              <a:buFont typeface="Wingdings 3" pitchFamily="18" charset="2"/>
              <a:buChar char=""/>
            </a:pPr>
            <a:r>
              <a:rPr lang="pt-BR" sz="1700" dirty="0" smtClean="0"/>
              <a:t>The biggest difference between SLR and Digital is the Zoom, SLR’s use lenses that allow the cameras to get distant information closer. Digital cameras do not. Lenses work like a telescope, they take the massive amount of information the eye can see and brings it closer using convex light focuses. Digital does not, it merely takes the image it seems through the lens and when zoomed, makes up the missing pixels by adjusting the sharpen width. This is flawed and only Digital Cameras with SLR lenses can manage these without the loss of definition.</a:t>
            </a:r>
          </a:p>
          <a:p>
            <a:pPr marL="271463" lvl="1" indent="-269875">
              <a:buFont typeface="Wingdings 3" pitchFamily="18" charset="2"/>
              <a:buChar char=""/>
            </a:pPr>
            <a:r>
              <a:rPr lang="pt-BR" sz="1700" dirty="0"/>
              <a:t>Despite the technology for storing the images being different, the technology of filtering and grabbing the images are the same for SLR and Digital. They both use ISO, aperture and f/stop settings to open the iris and allow light in</a:t>
            </a:r>
            <a:r>
              <a:rPr lang="pt-BR" sz="1700" dirty="0" smtClean="0"/>
              <a:t>.</a:t>
            </a:r>
            <a:endParaRPr lang="pt-BR" sz="1700" dirty="0"/>
          </a:p>
        </p:txBody>
      </p:sp>
      <p:sp>
        <p:nvSpPr>
          <p:cNvPr id="3" name="Title 2"/>
          <p:cNvSpPr>
            <a:spLocks noGrp="1"/>
          </p:cNvSpPr>
          <p:nvPr>
            <p:ph type="title"/>
          </p:nvPr>
        </p:nvSpPr>
        <p:spPr>
          <a:xfrm>
            <a:off x="230832" y="116632"/>
            <a:ext cx="8733656" cy="576064"/>
          </a:xfrm>
        </p:spPr>
        <p:txBody>
          <a:bodyPr>
            <a:noAutofit/>
          </a:bodyPr>
          <a:lstStyle/>
          <a:p>
            <a:r>
              <a:rPr lang="en-GB" sz="2000" dirty="0"/>
              <a:t>P1.4  - Know the hardware and software required to work with graphic images – Input Devices – </a:t>
            </a:r>
            <a:r>
              <a:rPr lang="en-GB" sz="2000" dirty="0" smtClean="0"/>
              <a:t>Cameras</a:t>
            </a:r>
            <a:endParaRPr lang="en-GB" sz="2000" dirty="0"/>
          </a:p>
        </p:txBody>
      </p:sp>
    </p:spTree>
    <p:extLst>
      <p:ext uri="{BB962C8B-B14F-4D97-AF65-F5344CB8AC3E}">
        <p14:creationId xmlns:p14="http://schemas.microsoft.com/office/powerpoint/2010/main" val="15215561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764704"/>
            <a:ext cx="7229620" cy="4968552"/>
          </a:xfrm>
        </p:spPr>
        <p:txBody>
          <a:bodyPr>
            <a:noAutofit/>
          </a:bodyPr>
          <a:lstStyle/>
          <a:p>
            <a:pPr marL="182563" indent="-169863"/>
            <a:r>
              <a:rPr lang="pt-BR" sz="1300" b="1" dirty="0" smtClean="0"/>
              <a:t>ISO</a:t>
            </a:r>
            <a:r>
              <a:rPr lang="pt-BR" sz="1300" dirty="0" smtClean="0"/>
              <a:t> – </a:t>
            </a:r>
            <a:r>
              <a:rPr lang="en-GB" sz="1300" dirty="0" smtClean="0"/>
              <a:t>Most photographers </a:t>
            </a:r>
            <a:r>
              <a:rPr lang="en-GB" sz="1300" dirty="0"/>
              <a:t>are probably familiar with ISO on film used in a film camera. It’s the ‘speed’ of the film </a:t>
            </a:r>
            <a:r>
              <a:rPr lang="en-GB" sz="1300" dirty="0" smtClean="0"/>
              <a:t>they put into the camera – </a:t>
            </a:r>
            <a:r>
              <a:rPr lang="en-GB" sz="1300" dirty="0"/>
              <a:t>higher ISO values mean you can take photos in lower </a:t>
            </a:r>
            <a:r>
              <a:rPr lang="en-GB" sz="1300" dirty="0" smtClean="0"/>
              <a:t>light. Surprisingly</a:t>
            </a:r>
            <a:r>
              <a:rPr lang="en-GB" sz="1300" dirty="0"/>
              <a:t>, there is an ISO setting on your Digital </a:t>
            </a:r>
            <a:r>
              <a:rPr lang="en-GB" sz="1300" dirty="0" smtClean="0"/>
              <a:t>camera even though </a:t>
            </a:r>
            <a:r>
              <a:rPr lang="en-GB" sz="1300" dirty="0"/>
              <a:t>there is no </a:t>
            </a:r>
            <a:r>
              <a:rPr lang="en-GB" sz="1300" dirty="0" smtClean="0"/>
              <a:t>film</a:t>
            </a:r>
            <a:r>
              <a:rPr lang="en-GB" sz="1300" dirty="0"/>
              <a:t>, the ISO setting still plays a vital </a:t>
            </a:r>
            <a:r>
              <a:rPr lang="en-GB" sz="1300" dirty="0" smtClean="0"/>
              <a:t>role. ISO </a:t>
            </a:r>
            <a:r>
              <a:rPr lang="en-GB" sz="1300" dirty="0"/>
              <a:t>indicates your digital camera’s sensitivity to light. The higher the number, the less light is needed to take a photo that is correctly exposed (not too dark or too light</a:t>
            </a:r>
            <a:r>
              <a:rPr lang="en-GB" sz="1300" dirty="0" smtClean="0"/>
              <a:t>). In </a:t>
            </a:r>
            <a:r>
              <a:rPr lang="en-GB" sz="1300" dirty="0"/>
              <a:t>bright light (like </a:t>
            </a:r>
            <a:r>
              <a:rPr lang="en-GB" sz="1300" dirty="0" smtClean="0"/>
              <a:t>a </a:t>
            </a:r>
            <a:r>
              <a:rPr lang="en-GB" sz="1300" dirty="0"/>
              <a:t>sunny day), you’ll normally use ISO 50 or ISO 100. These lowest settings can be used because there is lots of light </a:t>
            </a:r>
            <a:r>
              <a:rPr lang="en-GB" sz="1300" dirty="0" smtClean="0"/>
              <a:t>around. But </a:t>
            </a:r>
            <a:r>
              <a:rPr lang="en-GB" sz="1300" dirty="0"/>
              <a:t>in lower light, your camera needs some help. There are two ways of doing this:</a:t>
            </a:r>
          </a:p>
          <a:p>
            <a:pPr marL="182563" indent="-169863"/>
            <a:r>
              <a:rPr lang="en-GB" sz="1300" b="1" dirty="0" smtClean="0"/>
              <a:t>Lowering Shutter Speed - </a:t>
            </a:r>
            <a:r>
              <a:rPr lang="en-GB" sz="1300" dirty="0" smtClean="0"/>
              <a:t>With </a:t>
            </a:r>
            <a:r>
              <a:rPr lang="en-GB" sz="1300" dirty="0"/>
              <a:t>a slower shutter speed, the camera has more time to ‘take in’ the amount of light it needs. Unfortunately though, the slower the shutter speed, the more chance that your images </a:t>
            </a:r>
            <a:r>
              <a:rPr lang="en-GB" sz="1300" dirty="0" smtClean="0"/>
              <a:t>will blur.</a:t>
            </a:r>
            <a:endParaRPr lang="en-GB" sz="1300" dirty="0"/>
          </a:p>
          <a:p>
            <a:pPr marL="182563" indent="-169863"/>
            <a:r>
              <a:rPr lang="en-GB" sz="1300" b="1" dirty="0"/>
              <a:t>Increase </a:t>
            </a:r>
            <a:r>
              <a:rPr lang="en-GB" sz="1300" b="1" dirty="0" smtClean="0"/>
              <a:t>ISO - </a:t>
            </a:r>
            <a:r>
              <a:rPr lang="en-GB" sz="1300" dirty="0" smtClean="0"/>
              <a:t>Rather </a:t>
            </a:r>
            <a:r>
              <a:rPr lang="en-GB" sz="1300" dirty="0"/>
              <a:t>than decrease the shutter speed, you can increase the </a:t>
            </a:r>
            <a:r>
              <a:rPr lang="en-GB" sz="1300" dirty="0" smtClean="0"/>
              <a:t>ISO, </a:t>
            </a:r>
            <a:r>
              <a:rPr lang="en-GB" sz="1300" dirty="0"/>
              <a:t>this will increase the sensitivity of the camera which means you can get the same shot with less light entering the camera. Thus the shutter speed can be kept low enough to avoid </a:t>
            </a:r>
            <a:r>
              <a:rPr lang="en-GB" sz="1300" dirty="0" smtClean="0"/>
              <a:t>blurring. As </a:t>
            </a:r>
            <a:r>
              <a:rPr lang="en-GB" sz="1300" dirty="0"/>
              <a:t>increasing the ISO will increase the shutter speed, a high ISO will also help when taking fast moving sports shots. You’ll get clear, crisp shots with no blur</a:t>
            </a:r>
            <a:r>
              <a:rPr lang="en-GB" sz="1300" dirty="0" smtClean="0"/>
              <a:t>.</a:t>
            </a:r>
            <a:endParaRPr lang="en-GB" sz="1300" b="1" dirty="0"/>
          </a:p>
          <a:p>
            <a:pPr marL="182563" indent="-169863"/>
            <a:r>
              <a:rPr lang="en-GB" sz="1300" dirty="0" smtClean="0"/>
              <a:t>However, Using </a:t>
            </a:r>
            <a:r>
              <a:rPr lang="en-GB" sz="1300" dirty="0"/>
              <a:t>a higher ISO means the camera has less light to work </a:t>
            </a:r>
            <a:r>
              <a:rPr lang="en-GB" sz="1300" dirty="0" smtClean="0"/>
              <a:t>with which </a:t>
            </a:r>
            <a:r>
              <a:rPr lang="en-GB" sz="1300" dirty="0"/>
              <a:t>means that ‘noise’ is introduced into your </a:t>
            </a:r>
            <a:r>
              <a:rPr lang="en-GB" sz="1300" dirty="0" smtClean="0"/>
              <a:t>camera (grain). Your </a:t>
            </a:r>
            <a:r>
              <a:rPr lang="en-GB" sz="1300" dirty="0"/>
              <a:t>camera’s highest ISO value will produce a lot of noise in your </a:t>
            </a:r>
            <a:r>
              <a:rPr lang="en-GB" sz="1300" dirty="0" smtClean="0"/>
              <a:t>image</a:t>
            </a:r>
            <a:r>
              <a:rPr lang="en-GB" sz="1300" dirty="0"/>
              <a:t>.</a:t>
            </a:r>
          </a:p>
          <a:p>
            <a:pPr marL="182563" indent="-169863"/>
            <a:r>
              <a:rPr lang="en-GB" sz="1300" b="1" dirty="0"/>
              <a:t>Auto </a:t>
            </a:r>
            <a:r>
              <a:rPr lang="en-GB" sz="1300" b="1" dirty="0" smtClean="0"/>
              <a:t>ISO - </a:t>
            </a:r>
            <a:r>
              <a:rPr lang="en-GB" sz="1300" dirty="0" smtClean="0"/>
              <a:t>Fortunately </a:t>
            </a:r>
            <a:r>
              <a:rPr lang="en-GB" sz="1300" dirty="0"/>
              <a:t>most of the time you don’t need to worry about selecting the correct ISO. Most cameras have an “Auto ISO” setting. With Auto ISO, the camera will look at the amount of light in the scene and change the ISO appropriately so that the shutter speed doesn’t get too </a:t>
            </a:r>
            <a:r>
              <a:rPr lang="en-GB" sz="1300" dirty="0" smtClean="0"/>
              <a:t>slow.</a:t>
            </a:r>
          </a:p>
        </p:txBody>
      </p:sp>
      <p:graphicFrame>
        <p:nvGraphicFramePr>
          <p:cNvPr id="16" name="Table 15"/>
          <p:cNvGraphicFramePr>
            <a:graphicFrameLocks noGrp="1"/>
          </p:cNvGraphicFramePr>
          <p:nvPr>
            <p:extLst>
              <p:ext uri="{D42A27DB-BD31-4B8C-83A1-F6EECF244321}">
                <p14:modId xmlns:p14="http://schemas.microsoft.com/office/powerpoint/2010/main" val="2161230628"/>
              </p:ext>
            </p:extLst>
          </p:nvPr>
        </p:nvGraphicFramePr>
        <p:xfrm>
          <a:off x="179512" y="5769064"/>
          <a:ext cx="8784976" cy="684272"/>
        </p:xfrm>
        <a:graphic>
          <a:graphicData uri="http://schemas.openxmlformats.org/drawingml/2006/table">
            <a:tbl>
              <a:tblPr firstRow="1" bandRow="1">
                <a:tableStyleId>{5C22544A-7EE6-4342-B048-85BDC9FD1C3A}</a:tableStyleId>
              </a:tblPr>
              <a:tblGrid>
                <a:gridCol w="3806823"/>
                <a:gridCol w="4978153"/>
              </a:tblGrid>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latin typeface="Calibri" pitchFamily="34" charset="0"/>
                        </a:rPr>
                        <a:t>ISO 50-100.</a:t>
                      </a:r>
                      <a:r>
                        <a:rPr lang="en-GB" sz="1000" dirty="0" smtClean="0">
                          <a:latin typeface="Calibri" pitchFamily="34" charset="0"/>
                        </a:rPr>
                        <a:t> Suitable for bright light (like outdoors on a sunny day).</a:t>
                      </a:r>
                      <a:endParaRPr lang="en-GB" sz="1000" dirty="0">
                        <a:latin typeface="Calibri"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latin typeface="Calibri" pitchFamily="34" charset="0"/>
                        </a:rPr>
                        <a:t>ISO 200.</a:t>
                      </a:r>
                      <a:r>
                        <a:rPr lang="en-GB" sz="1000" dirty="0" smtClean="0">
                          <a:latin typeface="Calibri" pitchFamily="34" charset="0"/>
                        </a:rPr>
                        <a:t> Great for overcast or cloudy days.</a:t>
                      </a:r>
                      <a:endParaRPr lang="en-GB" sz="1000" dirty="0">
                        <a:latin typeface="Calibri" pitchFamily="34" charset="0"/>
                      </a:endParaRPr>
                    </a:p>
                  </a:txBody>
                  <a:tcPr/>
                </a:tc>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latin typeface="Calibri" pitchFamily="34" charset="0"/>
                        </a:rPr>
                        <a:t>ISO 400 and 800.</a:t>
                      </a:r>
                      <a:r>
                        <a:rPr lang="en-GB" sz="1000" dirty="0" smtClean="0">
                          <a:latin typeface="Calibri" pitchFamily="34" charset="0"/>
                        </a:rPr>
                        <a:t> Use these values when the light is getting dim but it is not yet night.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dirty="0" smtClean="0">
                          <a:latin typeface="Calibri" pitchFamily="34" charset="0"/>
                        </a:rPr>
                        <a:t>ISO 1600 and above.</a:t>
                      </a:r>
                      <a:r>
                        <a:rPr lang="en-GB" sz="1000" dirty="0" smtClean="0">
                          <a:latin typeface="Calibri" pitchFamily="34" charset="0"/>
                        </a:rPr>
                        <a:t> Use for indoor or night shots. Also useful to freeze the action in sports shots. These values will produce the most noise.</a:t>
                      </a:r>
                      <a:endParaRPr lang="en-GB" sz="1000" dirty="0">
                        <a:latin typeface="Calibri" pitchFamily="34" charset="0"/>
                      </a:endParaRPr>
                    </a:p>
                  </a:txBody>
                  <a:tcPr/>
                </a:tc>
              </a:tr>
            </a:tbl>
          </a:graphicData>
        </a:graphic>
      </p:graphicFrame>
      <p:pic>
        <p:nvPicPr>
          <p:cNvPr id="1026" name="Picture 2" descr="G:\Unit 27\ISO Explained! by Digital Photo Secrets_files\sports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9132" y="1052736"/>
            <a:ext cx="1687830" cy="11521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Unit 27\ISO Explained! by Digital Photo Secrets_files\reflection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6366" y="3717033"/>
            <a:ext cx="1687829" cy="115212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230832" y="116632"/>
            <a:ext cx="8733656" cy="576064"/>
          </a:xfrm>
        </p:spPr>
        <p:txBody>
          <a:bodyPr>
            <a:noAutofit/>
          </a:bodyPr>
          <a:lstStyle/>
          <a:p>
            <a:r>
              <a:rPr lang="en-GB" sz="2000" dirty="0"/>
              <a:t>P1.4  - Know the hardware and software required to work with graphic images – Input Devices – </a:t>
            </a:r>
            <a:r>
              <a:rPr lang="en-GB" sz="2000" dirty="0" smtClean="0"/>
              <a:t>Cameras</a:t>
            </a:r>
            <a:endParaRPr lang="en-GB" sz="2000" dirty="0"/>
          </a:p>
        </p:txBody>
      </p:sp>
    </p:spTree>
    <p:extLst>
      <p:ext uri="{BB962C8B-B14F-4D97-AF65-F5344CB8AC3E}">
        <p14:creationId xmlns:p14="http://schemas.microsoft.com/office/powerpoint/2010/main" val="2844813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052737"/>
            <a:ext cx="6614010" cy="5472607"/>
          </a:xfrm>
        </p:spPr>
        <p:txBody>
          <a:bodyPr>
            <a:normAutofit lnSpcReduction="10000"/>
          </a:bodyPr>
          <a:lstStyle/>
          <a:p>
            <a:pPr marL="255588" lvl="1" indent="-255588">
              <a:buFont typeface="Wingdings 3" pitchFamily="18" charset="2"/>
              <a:buChar char="}"/>
            </a:pPr>
            <a:r>
              <a:rPr lang="pt-BR" sz="1800" b="1" dirty="0" smtClean="0"/>
              <a:t>Shutter and Aperture </a:t>
            </a:r>
            <a:r>
              <a:rPr lang="pt-BR" sz="1800" dirty="0" smtClean="0"/>
              <a:t>– These </a:t>
            </a:r>
            <a:r>
              <a:rPr lang="en-GB" sz="1800" dirty="0" smtClean="0"/>
              <a:t>Controlling Exposure, shutter is how long the eye stays open, aperture is how wide the lid opens. In </a:t>
            </a:r>
            <a:r>
              <a:rPr lang="en-GB" sz="1800" dirty="0"/>
              <a:t>order for an image to be captured on film, it must be exposed to light. The camera has two settings that control light, and they work very similar to the human </a:t>
            </a:r>
            <a:r>
              <a:rPr lang="en-GB" sz="1800" dirty="0" smtClean="0"/>
              <a:t>eye.</a:t>
            </a:r>
          </a:p>
          <a:p>
            <a:pPr marL="255588" indent="-255588">
              <a:buFont typeface="Wingdings 3" pitchFamily="18" charset="2"/>
              <a:buChar char="}"/>
            </a:pPr>
            <a:r>
              <a:rPr lang="en-GB" sz="1800" b="1" dirty="0" smtClean="0"/>
              <a:t>The </a:t>
            </a:r>
            <a:r>
              <a:rPr lang="en-GB" sz="1800" b="1" dirty="0"/>
              <a:t>Shutter</a:t>
            </a:r>
            <a:r>
              <a:rPr lang="en-GB" sz="1800" dirty="0" smtClean="0"/>
              <a:t>: </a:t>
            </a:r>
            <a:r>
              <a:rPr lang="en-GB" sz="1800" dirty="0"/>
              <a:t>The shutter blocks all light from exposing the film UNTIL you press the button. Then it quickly opens and closes, giving the film a brief flash of </a:t>
            </a:r>
            <a:r>
              <a:rPr lang="en-GB" sz="1800" dirty="0" smtClean="0"/>
              <a:t>light. You </a:t>
            </a:r>
            <a:r>
              <a:rPr lang="en-GB" sz="1800" dirty="0"/>
              <a:t>can control the length of time the shutter remains open by setting the SHUTTER SPEED</a:t>
            </a:r>
            <a:r>
              <a:rPr lang="en-GB" sz="1800" dirty="0" smtClean="0"/>
              <a:t>. </a:t>
            </a:r>
            <a:r>
              <a:rPr lang="en-GB" sz="1800" dirty="0"/>
              <a:t>Longer shutter speeds = more </a:t>
            </a:r>
            <a:r>
              <a:rPr lang="en-GB" sz="1800" dirty="0" smtClean="0"/>
              <a:t>light, shorter </a:t>
            </a:r>
            <a:r>
              <a:rPr lang="en-GB" sz="1800" dirty="0"/>
              <a:t>shutter speeds = less light</a:t>
            </a:r>
            <a:endParaRPr lang="en-GB" sz="1800" dirty="0" smtClean="0"/>
          </a:p>
          <a:p>
            <a:pPr marL="255588" indent="-255588">
              <a:buFont typeface="Wingdings 3" pitchFamily="18" charset="2"/>
              <a:buChar char="}"/>
            </a:pPr>
            <a:r>
              <a:rPr lang="en-GB" sz="1800" b="1" dirty="0" smtClean="0"/>
              <a:t>The Aperture</a:t>
            </a:r>
            <a:r>
              <a:rPr lang="en-GB" sz="1800" dirty="0" smtClean="0"/>
              <a:t> - </a:t>
            </a:r>
            <a:r>
              <a:rPr lang="en-GB" sz="1800" dirty="0"/>
              <a:t>Before light reaches film, it must pass through an opening called an "Aperture". The aperture is like a pupil. You can control the aperture by setting the "Aperture Opening", also known as an </a:t>
            </a:r>
            <a:r>
              <a:rPr lang="en-GB" sz="1800" dirty="0" smtClean="0"/>
              <a:t>F-Stop. Smaller </a:t>
            </a:r>
            <a:r>
              <a:rPr lang="en-GB" sz="1800" dirty="0"/>
              <a:t>F-stops numbers = larger </a:t>
            </a:r>
            <a:r>
              <a:rPr lang="en-GB" sz="1800" dirty="0" smtClean="0"/>
              <a:t>openings, larger </a:t>
            </a:r>
            <a:r>
              <a:rPr lang="en-GB" sz="1800" dirty="0"/>
              <a:t>openings = more </a:t>
            </a:r>
            <a:r>
              <a:rPr lang="en-GB" sz="1800" dirty="0" smtClean="0"/>
              <a:t>light. </a:t>
            </a:r>
            <a:endParaRPr lang="en-GB" sz="1800" dirty="0"/>
          </a:p>
          <a:p>
            <a:pPr marL="255588" indent="-255588">
              <a:buFont typeface="Wingdings 3" pitchFamily="18" charset="2"/>
              <a:buChar char="}"/>
            </a:pPr>
            <a:r>
              <a:rPr lang="en-GB" sz="1800" dirty="0"/>
              <a:t>Like the pupil in a human eye, the aperture on a camera controls </a:t>
            </a:r>
            <a:r>
              <a:rPr lang="en-GB" sz="1800" dirty="0" smtClean="0"/>
              <a:t>light. It </a:t>
            </a:r>
            <a:r>
              <a:rPr lang="en-GB" sz="1800" dirty="0"/>
              <a:t>does so by closing up to restrict light, and opening up to let it through</a:t>
            </a:r>
            <a:r>
              <a:rPr lang="en-GB" sz="1800" dirty="0" smtClean="0"/>
              <a:t>.</a:t>
            </a:r>
            <a:r>
              <a:rPr lang="en-GB" sz="1400" dirty="0"/>
              <a:t/>
            </a:r>
            <a:br>
              <a:rPr lang="en-GB" sz="1400" dirty="0"/>
            </a:br>
            <a:endParaRPr lang="pt-BR" sz="1400" dirty="0" smtClean="0"/>
          </a:p>
        </p:txBody>
      </p:sp>
      <p:sp>
        <p:nvSpPr>
          <p:cNvPr id="3" name="Title 2"/>
          <p:cNvSpPr>
            <a:spLocks noGrp="1"/>
          </p:cNvSpPr>
          <p:nvPr>
            <p:ph type="title"/>
          </p:nvPr>
        </p:nvSpPr>
        <p:spPr>
          <a:xfrm>
            <a:off x="179512" y="44624"/>
            <a:ext cx="8733656" cy="936104"/>
          </a:xfrm>
        </p:spPr>
        <p:txBody>
          <a:bodyPr>
            <a:normAutofit/>
          </a:bodyPr>
          <a:lstStyle/>
          <a:p>
            <a:r>
              <a:rPr lang="en-GB" sz="2400" dirty="0" smtClean="0"/>
              <a:t>P1.4 - </a:t>
            </a:r>
            <a:r>
              <a:rPr lang="en-GB" sz="2400" dirty="0"/>
              <a:t>Know the hardware and software required to work with graphic images – Input </a:t>
            </a:r>
            <a:r>
              <a:rPr lang="en-GB" sz="2400" dirty="0" smtClean="0"/>
              <a:t>Devices – Camera Aperture</a:t>
            </a:r>
            <a:endParaRPr lang="en-GB" sz="2400" dirty="0"/>
          </a:p>
        </p:txBody>
      </p:sp>
      <p:pic>
        <p:nvPicPr>
          <p:cNvPr id="2053" name="Picture 5" descr="G:\Unit 27\Shutter and Aperture - Beginners Guide to Photography - Photonhead.com_files\aperture_3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3522" y="1052737"/>
            <a:ext cx="2148930" cy="1368152"/>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6793522" y="2564904"/>
            <a:ext cx="2148930" cy="461665"/>
          </a:xfrm>
          <a:prstGeom prst="rect">
            <a:avLst/>
          </a:prstGeom>
          <a:noFill/>
        </p:spPr>
        <p:txBody>
          <a:bodyPr wrap="square" rtlCol="0">
            <a:spAutoFit/>
          </a:bodyPr>
          <a:lstStyle/>
          <a:p>
            <a:r>
              <a:rPr lang="en-GB" sz="1200" dirty="0" smtClean="0">
                <a:latin typeface="Calibri" pitchFamily="34" charset="0"/>
              </a:rPr>
              <a:t>Brightness </a:t>
            </a:r>
            <a:r>
              <a:rPr lang="en-GB" sz="1200" dirty="0">
                <a:latin typeface="Calibri" pitchFamily="34" charset="0"/>
              </a:rPr>
              <a:t>is reduced as light passes through an aperture.</a:t>
            </a:r>
          </a:p>
        </p:txBody>
      </p:sp>
      <p:pic>
        <p:nvPicPr>
          <p:cNvPr id="2056" name="Picture 8" descr="G:\Unit 27\Shutter and Aperture - Beginners Guide to Photography - Photonhead.com_files\aperturesettings_18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3702" y="3239027"/>
            <a:ext cx="1424218" cy="1846157"/>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6876256" y="5229200"/>
            <a:ext cx="2061664" cy="1015663"/>
          </a:xfrm>
          <a:prstGeom prst="rect">
            <a:avLst/>
          </a:prstGeom>
          <a:noFill/>
        </p:spPr>
        <p:txBody>
          <a:bodyPr wrap="square" rtlCol="0">
            <a:spAutoFit/>
          </a:bodyPr>
          <a:lstStyle/>
          <a:p>
            <a:pPr marL="228600" indent="-228600">
              <a:buFont typeface="+mj-lt"/>
              <a:buAutoNum type="arabicPeriod"/>
            </a:pPr>
            <a:r>
              <a:rPr lang="en-GB" sz="1000" dirty="0">
                <a:latin typeface="Calibri" pitchFamily="34" charset="0"/>
              </a:rPr>
              <a:t>moving from f16 to f8 is: </a:t>
            </a:r>
            <a:br>
              <a:rPr lang="en-GB" sz="1000" dirty="0">
                <a:latin typeface="Calibri" pitchFamily="34" charset="0"/>
              </a:rPr>
            </a:br>
            <a:r>
              <a:rPr lang="en-GB" sz="1000" dirty="0">
                <a:latin typeface="Calibri" pitchFamily="34" charset="0"/>
              </a:rPr>
              <a:t>TWO STOPS </a:t>
            </a:r>
            <a:r>
              <a:rPr lang="en-GB" sz="1000" dirty="0" smtClean="0">
                <a:latin typeface="Calibri" pitchFamily="34" charset="0"/>
              </a:rPr>
              <a:t>brighter.</a:t>
            </a:r>
          </a:p>
          <a:p>
            <a:pPr marL="228600" indent="-228600">
              <a:buFont typeface="+mj-lt"/>
              <a:buAutoNum type="arabicPeriod"/>
            </a:pPr>
            <a:r>
              <a:rPr lang="en-GB" sz="1000" dirty="0" smtClean="0">
                <a:latin typeface="Calibri" pitchFamily="34" charset="0"/>
              </a:rPr>
              <a:t>moving </a:t>
            </a:r>
            <a:r>
              <a:rPr lang="en-GB" sz="1000" dirty="0">
                <a:latin typeface="Calibri" pitchFamily="34" charset="0"/>
              </a:rPr>
              <a:t>from f5.6 to f8 is:</a:t>
            </a:r>
            <a:br>
              <a:rPr lang="en-GB" sz="1000" dirty="0">
                <a:latin typeface="Calibri" pitchFamily="34" charset="0"/>
              </a:rPr>
            </a:br>
            <a:r>
              <a:rPr lang="en-GB" sz="1000" dirty="0">
                <a:latin typeface="Calibri" pitchFamily="34" charset="0"/>
              </a:rPr>
              <a:t>ONE STOP </a:t>
            </a:r>
            <a:r>
              <a:rPr lang="en-GB" sz="1000" dirty="0" smtClean="0">
                <a:latin typeface="Calibri" pitchFamily="34" charset="0"/>
              </a:rPr>
              <a:t>darker</a:t>
            </a:r>
          </a:p>
          <a:p>
            <a:pPr marL="228600" indent="-228600">
              <a:buFont typeface="+mj-lt"/>
              <a:buAutoNum type="arabicPeriod"/>
            </a:pPr>
            <a:r>
              <a:rPr lang="en-GB" sz="1000" dirty="0" smtClean="0">
                <a:latin typeface="Calibri" pitchFamily="34" charset="0"/>
              </a:rPr>
              <a:t>moving </a:t>
            </a:r>
            <a:r>
              <a:rPr lang="en-GB" sz="1000" dirty="0">
                <a:latin typeface="Calibri" pitchFamily="34" charset="0"/>
              </a:rPr>
              <a:t>from f4 to f2.8 is:</a:t>
            </a:r>
            <a:br>
              <a:rPr lang="en-GB" sz="1000" dirty="0">
                <a:latin typeface="Calibri" pitchFamily="34" charset="0"/>
              </a:rPr>
            </a:br>
            <a:r>
              <a:rPr lang="en-GB" sz="1000" dirty="0">
                <a:latin typeface="Calibri" pitchFamily="34" charset="0"/>
              </a:rPr>
              <a:t>ONE STOP brighter</a:t>
            </a:r>
          </a:p>
        </p:txBody>
      </p:sp>
    </p:spTree>
    <p:extLst>
      <p:ext uri="{BB962C8B-B14F-4D97-AF65-F5344CB8AC3E}">
        <p14:creationId xmlns:p14="http://schemas.microsoft.com/office/powerpoint/2010/main" val="41426885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19" y="1052737"/>
            <a:ext cx="8748317" cy="5328592"/>
          </a:xfrm>
        </p:spPr>
        <p:txBody>
          <a:bodyPr>
            <a:noAutofit/>
          </a:bodyPr>
          <a:lstStyle/>
          <a:p>
            <a:pPr marL="271463" lvl="1" indent="-271463">
              <a:buFont typeface="Wingdings 3" pitchFamily="18" charset="2"/>
              <a:buChar char=""/>
            </a:pPr>
            <a:r>
              <a:rPr lang="en-GB" sz="1400" b="1" dirty="0"/>
              <a:t>Balancing Shutter and Aperture:</a:t>
            </a:r>
            <a:r>
              <a:rPr lang="en-GB" sz="1400" dirty="0"/>
              <a:t> Exposure is about different </a:t>
            </a:r>
            <a:r>
              <a:rPr lang="en-GB" sz="1400" dirty="0" smtClean="0"/>
              <a:t/>
            </a:r>
            <a:br>
              <a:rPr lang="en-GB" sz="1400" dirty="0" smtClean="0"/>
            </a:br>
            <a:r>
              <a:rPr lang="en-GB" sz="1400" dirty="0" smtClean="0"/>
              <a:t>combinations </a:t>
            </a:r>
            <a:r>
              <a:rPr lang="en-GB" sz="1400" dirty="0"/>
              <a:t>of shutter and f-stop settings. These </a:t>
            </a:r>
            <a:r>
              <a:rPr lang="en-GB" sz="1400" dirty="0" smtClean="0"/>
              <a:t/>
            </a:r>
            <a:br>
              <a:rPr lang="en-GB" sz="1400" dirty="0" smtClean="0"/>
            </a:br>
            <a:r>
              <a:rPr lang="en-GB" sz="1400" dirty="0" smtClean="0"/>
              <a:t>combinations </a:t>
            </a:r>
            <a:r>
              <a:rPr lang="en-GB" sz="1400" dirty="0"/>
              <a:t>can drastically affect the finished picture. </a:t>
            </a:r>
            <a:r>
              <a:rPr lang="en-GB" sz="1400" dirty="0" smtClean="0"/>
              <a:t/>
            </a:r>
            <a:br>
              <a:rPr lang="en-GB" sz="1400" dirty="0" smtClean="0"/>
            </a:br>
            <a:r>
              <a:rPr lang="en-GB" sz="1400" dirty="0" smtClean="0"/>
              <a:t>For </a:t>
            </a:r>
            <a:r>
              <a:rPr lang="en-GB" sz="1400" dirty="0"/>
              <a:t>example, the following three pictures have been given </a:t>
            </a:r>
            <a:r>
              <a:rPr lang="en-GB" sz="1400" dirty="0" smtClean="0"/>
              <a:t/>
            </a:r>
            <a:br>
              <a:rPr lang="en-GB" sz="1400" dirty="0" smtClean="0"/>
            </a:br>
            <a:r>
              <a:rPr lang="en-GB" sz="1400" dirty="0" smtClean="0"/>
              <a:t>an </a:t>
            </a:r>
            <a:r>
              <a:rPr lang="en-GB" sz="1400" dirty="0"/>
              <a:t>equal amount of light, but the f-stop and shutter </a:t>
            </a:r>
            <a:r>
              <a:rPr lang="en-GB" sz="1400" dirty="0" smtClean="0"/>
              <a:t/>
            </a:r>
            <a:br>
              <a:rPr lang="en-GB" sz="1400" dirty="0" smtClean="0"/>
            </a:br>
            <a:r>
              <a:rPr lang="en-GB" sz="1400" dirty="0" smtClean="0"/>
              <a:t>combinations </a:t>
            </a:r>
            <a:r>
              <a:rPr lang="en-GB" sz="1400" dirty="0"/>
              <a:t>make each one unique.</a:t>
            </a:r>
          </a:p>
          <a:p>
            <a:pPr marL="271463" indent="-271463">
              <a:buFont typeface="Wingdings 3" pitchFamily="18" charset="2"/>
              <a:buChar char=""/>
            </a:pPr>
            <a:r>
              <a:rPr lang="en-GB" sz="1400" dirty="0"/>
              <a:t>Why is the background all blurred in the right picture, and </a:t>
            </a:r>
            <a:r>
              <a:rPr lang="en-GB" sz="1400" dirty="0" smtClean="0"/>
              <a:t/>
            </a:r>
            <a:br>
              <a:rPr lang="en-GB" sz="1400" dirty="0" smtClean="0"/>
            </a:br>
            <a:r>
              <a:rPr lang="en-GB" sz="1400" dirty="0" smtClean="0"/>
              <a:t>sharpest </a:t>
            </a:r>
            <a:r>
              <a:rPr lang="en-GB" sz="1400" dirty="0"/>
              <a:t>in the left ? Because if the exposure is made with a </a:t>
            </a:r>
            <a:r>
              <a:rPr lang="en-GB" sz="1400" dirty="0" smtClean="0"/>
              <a:t/>
            </a:r>
            <a:br>
              <a:rPr lang="en-GB" sz="1400" dirty="0" smtClean="0"/>
            </a:br>
            <a:r>
              <a:rPr lang="en-GB" sz="1400" dirty="0" smtClean="0"/>
              <a:t>wide </a:t>
            </a:r>
            <a:r>
              <a:rPr lang="en-GB" sz="1400" dirty="0"/>
              <a:t>aperture ( like f2.8 ), then objects farther away from the </a:t>
            </a:r>
            <a:r>
              <a:rPr lang="en-GB" sz="1400" dirty="0" smtClean="0"/>
              <a:t/>
            </a:r>
            <a:br>
              <a:rPr lang="en-GB" sz="1400" dirty="0" smtClean="0"/>
            </a:br>
            <a:r>
              <a:rPr lang="en-GB" sz="1400" dirty="0" smtClean="0"/>
              <a:t>subject </a:t>
            </a:r>
            <a:r>
              <a:rPr lang="en-GB" sz="1400" dirty="0"/>
              <a:t>are thrown farther out of focus. This effect is referred to as "depth of field" </a:t>
            </a:r>
          </a:p>
          <a:p>
            <a:pPr marL="271463" indent="-271463">
              <a:buFont typeface="Wingdings 3" pitchFamily="18" charset="2"/>
              <a:buChar char=""/>
            </a:pPr>
            <a:r>
              <a:rPr lang="en-GB" sz="1400" dirty="0" smtClean="0"/>
              <a:t>So </a:t>
            </a:r>
            <a:r>
              <a:rPr lang="en-GB" sz="1400" dirty="0"/>
              <a:t>if the aperture is small (like f22) then objects in the background (and foreground ) will appear sharper. However, since more light was required to make the exposure on the left ( 1/4 Second ) the subjects became blurred from MOTION. At 1/250th of a second, the shutter is fast enough to freeze motion</a:t>
            </a:r>
            <a:r>
              <a:rPr lang="en-GB" sz="1400" dirty="0" smtClean="0"/>
              <a:t>.</a:t>
            </a:r>
          </a:p>
          <a:p>
            <a:pPr marL="271463" indent="-271463">
              <a:buFont typeface="Wingdings 3" pitchFamily="18" charset="2"/>
              <a:buChar char=""/>
            </a:pPr>
            <a:r>
              <a:rPr lang="en-GB" sz="1400" dirty="0" smtClean="0"/>
              <a:t>An </a:t>
            </a:r>
            <a:r>
              <a:rPr lang="en-GB" sz="1400" dirty="0"/>
              <a:t>analogy for exposure is filling a bucket with water. A bucket is of fixed size and needs a certain amount of water to fill it, just like </a:t>
            </a:r>
            <a:r>
              <a:rPr lang="en-GB" sz="1400" dirty="0" smtClean="0"/>
              <a:t>film, </a:t>
            </a:r>
            <a:r>
              <a:rPr lang="en-GB" sz="1400" dirty="0"/>
              <a:t>which is of a set sensitivity (the ISO) and needs a certain amount of light to </a:t>
            </a:r>
            <a:r>
              <a:rPr lang="en-GB" sz="1400" dirty="0" smtClean="0"/>
              <a:t>best </a:t>
            </a:r>
            <a:r>
              <a:rPr lang="en-GB" sz="1400" dirty="0"/>
              <a:t>capture an image. To fill your bucket, you can pour a small stream of water for a long time or a fast stream of water for a short time. Either way, you end up with the same amount of water. In photography, the size of the stream of the water </a:t>
            </a:r>
            <a:r>
              <a:rPr lang="en-GB" sz="1400" dirty="0" smtClean="0"/>
              <a:t>represents the </a:t>
            </a:r>
            <a:r>
              <a:rPr lang="en-GB" sz="1400" dirty="0"/>
              <a:t>f/stop, the length of time you pour represents</a:t>
            </a:r>
            <a:r>
              <a:rPr lang="en-GB" sz="1400" dirty="0" smtClean="0"/>
              <a:t> </a:t>
            </a:r>
            <a:r>
              <a:rPr lang="en-GB" sz="1400" dirty="0"/>
              <a:t>the shutter speed, and the size of the bucket represents</a:t>
            </a:r>
            <a:r>
              <a:rPr lang="en-GB" sz="1400" dirty="0" smtClean="0"/>
              <a:t> </a:t>
            </a:r>
            <a:r>
              <a:rPr lang="en-GB" sz="1400" dirty="0"/>
              <a:t>the film speed. Broadly speaking, from the bucket's point of view, it doesn't matter which combination of stream size and length of time you choose as long as the right amount of water ends up coming in. Film is the same; within limits, it is indifferent to the combination of time and amount of light as long as the right amount of light eventually arrives</a:t>
            </a:r>
            <a:r>
              <a:rPr lang="en-GB" sz="1400" dirty="0" smtClean="0"/>
              <a:t>.</a:t>
            </a:r>
          </a:p>
          <a:p>
            <a:pPr marL="0" indent="0">
              <a:buNone/>
            </a:pPr>
            <a:r>
              <a:rPr lang="en-GB" sz="1400" b="1" dirty="0" smtClean="0"/>
              <a:t>P1.4 </a:t>
            </a:r>
            <a:r>
              <a:rPr lang="en-GB" sz="1400" b="1" dirty="0" smtClean="0"/>
              <a:t>– Task </a:t>
            </a:r>
            <a:r>
              <a:rPr lang="en-GB" sz="1400" b="1" dirty="0" smtClean="0"/>
              <a:t>05 </a:t>
            </a:r>
            <a:r>
              <a:rPr lang="en-GB" sz="1400" b="1" dirty="0" smtClean="0"/>
              <a:t>- </a:t>
            </a:r>
            <a:r>
              <a:rPr lang="en-GB" sz="1400" dirty="0"/>
              <a:t>Describe </a:t>
            </a:r>
            <a:r>
              <a:rPr lang="en-GB" sz="1400" dirty="0" smtClean="0"/>
              <a:t>and Compare the </a:t>
            </a:r>
            <a:r>
              <a:rPr lang="en-GB" sz="1400" dirty="0"/>
              <a:t>technology behind </a:t>
            </a:r>
            <a:r>
              <a:rPr lang="en-GB" sz="1400" dirty="0" smtClean="0"/>
              <a:t>Digital and SLR cameras with reference to ISO, Aperture and f-Stop and </a:t>
            </a:r>
            <a:r>
              <a:rPr lang="en-GB" sz="1400" dirty="0"/>
              <a:t>discuss the advantages and disadvantages of this technology in Image gathering.</a:t>
            </a:r>
          </a:p>
        </p:txBody>
      </p:sp>
      <p:sp>
        <p:nvSpPr>
          <p:cNvPr id="3" name="Title 2"/>
          <p:cNvSpPr>
            <a:spLocks noGrp="1"/>
          </p:cNvSpPr>
          <p:nvPr>
            <p:ph type="title"/>
          </p:nvPr>
        </p:nvSpPr>
        <p:spPr/>
        <p:txBody>
          <a:bodyPr>
            <a:normAutofit/>
          </a:bodyPr>
          <a:lstStyle/>
          <a:p>
            <a:r>
              <a:rPr lang="en-GB" sz="2400" dirty="0" smtClean="0"/>
              <a:t>P1.4 - Know </a:t>
            </a:r>
            <a:r>
              <a:rPr lang="en-GB" sz="2400" dirty="0"/>
              <a:t>the hardware and software required to work with graphic images – Input Devices </a:t>
            </a:r>
            <a:r>
              <a:rPr lang="en-GB" sz="2400" dirty="0" smtClean="0"/>
              <a:t>- </a:t>
            </a:r>
            <a:r>
              <a:rPr lang="en-GB" sz="2400" dirty="0" smtClean="0"/>
              <a:t>Camera </a:t>
            </a:r>
            <a:r>
              <a:rPr lang="en-GB" sz="2400" dirty="0" smtClean="0"/>
              <a:t>f-Stop</a:t>
            </a:r>
            <a:endParaRPr lang="en-GB" sz="2400" dirty="0"/>
          </a:p>
        </p:txBody>
      </p:sp>
      <p:pic>
        <p:nvPicPr>
          <p:cNvPr id="3074" name="Picture 2" descr="G:\Unit 27\Shutter and Aperture - Beginners Guide to Photography - Photonhead.com_files\exopsure_compa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4218" y="1082675"/>
            <a:ext cx="3035619" cy="1554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3441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rmAutofit/>
          </a:bodyPr>
          <a:lstStyle/>
          <a:p>
            <a:pPr marL="271463" lvl="1" indent="-269875">
              <a:buFont typeface="Wingdings 3" pitchFamily="18" charset="2"/>
              <a:buChar char=""/>
            </a:pPr>
            <a:r>
              <a:rPr lang="en-GB" sz="1800" b="1" dirty="0" smtClean="0"/>
              <a:t>Graphic tablets</a:t>
            </a:r>
            <a:r>
              <a:rPr lang="en-GB" sz="1800" dirty="0" smtClean="0"/>
              <a:t> – To be clear these are different from handheld tablets and are used in the graphic industry as a more precise replacement for a mouse. Smaller ones like Wacom Bamboo are used for brush control and are sensitive to the pressure the user places on the tip against the tablet. More complex and larger tablets allow the user to define keys for shortcuts. The newer ones have built in sensitive screens with a replacement for the VDU for more precision control.</a:t>
            </a:r>
          </a:p>
          <a:p>
            <a:pPr marL="271463" lvl="1" indent="-269875">
              <a:buFont typeface="Wingdings 3" pitchFamily="18" charset="2"/>
              <a:buChar char=""/>
            </a:pPr>
            <a:r>
              <a:rPr lang="en-GB" sz="1800" dirty="0" smtClean="0"/>
              <a:t>“But I can do everything I need with a mouse.” Everything on a graphics tablet in an art package can be done with a mouse but Tablets are for those who can draw better with a pen or pencil. They are pressure sensitive for heavier control and can be held like a pencil. Buttons on them act like left and right mouse clicks but can be programmed.</a:t>
            </a:r>
          </a:p>
          <a:p>
            <a:pPr marL="271463" lvl="1" indent="-269875">
              <a:buFont typeface="Wingdings 3" pitchFamily="18" charset="2"/>
              <a:buChar char=""/>
            </a:pPr>
            <a:r>
              <a:rPr lang="en-GB" sz="1800" dirty="0" smtClean="0"/>
              <a:t>Think how difficult it is to draw a sketch with a mouse, all the lines will be of similar thickness and for those who are right handed, line shades will be done from left to right or vice versa. Try drawing a curved line from right to left with a mouse.</a:t>
            </a:r>
          </a:p>
          <a:p>
            <a:pPr marL="271463" lvl="1" indent="-269875">
              <a:buFont typeface="Wingdings 3" pitchFamily="18" charset="2"/>
              <a:buChar char=""/>
            </a:pPr>
            <a:r>
              <a:rPr lang="en-GB" sz="1800" dirty="0" smtClean="0"/>
              <a:t>Graphic tablets get even more useful when it comes to Architectural visualisation and 3D modelling, point to point line drawing and zoomed in detail for pressure point accuracy is what makes them a valuable tool for artists and designers.</a:t>
            </a:r>
          </a:p>
          <a:p>
            <a:pPr marL="1588" lvl="1" indent="0">
              <a:buNone/>
            </a:pPr>
            <a:r>
              <a:rPr lang="en-GB" sz="1800" b="1" dirty="0" smtClean="0"/>
              <a:t>P1.5 </a:t>
            </a:r>
            <a:r>
              <a:rPr lang="en-GB" sz="1800" b="1" dirty="0"/>
              <a:t>– Task </a:t>
            </a:r>
            <a:r>
              <a:rPr lang="en-GB" sz="1800" b="1" dirty="0" smtClean="0"/>
              <a:t>06 </a:t>
            </a:r>
            <a:r>
              <a:rPr lang="en-GB" sz="1800" b="1" dirty="0"/>
              <a:t>- </a:t>
            </a:r>
            <a:r>
              <a:rPr lang="en-GB" sz="1800" dirty="0"/>
              <a:t>Describe and Compare the technology behind </a:t>
            </a:r>
            <a:r>
              <a:rPr lang="en-GB" sz="1800" dirty="0" smtClean="0"/>
              <a:t>Graphics Tablets and </a:t>
            </a:r>
            <a:r>
              <a:rPr lang="en-GB" sz="1800" dirty="0"/>
              <a:t>discuss the </a:t>
            </a:r>
            <a:r>
              <a:rPr lang="en-GB" sz="1800" dirty="0" smtClean="0"/>
              <a:t>application, advantages </a:t>
            </a:r>
            <a:r>
              <a:rPr lang="en-GB" sz="1800" dirty="0"/>
              <a:t>and disadvantages of this technology in Image </a:t>
            </a:r>
            <a:r>
              <a:rPr lang="en-GB" sz="1800" dirty="0" smtClean="0"/>
              <a:t>creation and manipulation.</a:t>
            </a:r>
            <a:endParaRPr lang="en-GB" sz="1800" dirty="0"/>
          </a:p>
        </p:txBody>
      </p:sp>
      <p:sp>
        <p:nvSpPr>
          <p:cNvPr id="3" name="Title 2"/>
          <p:cNvSpPr>
            <a:spLocks noGrp="1"/>
          </p:cNvSpPr>
          <p:nvPr>
            <p:ph type="title"/>
          </p:nvPr>
        </p:nvSpPr>
        <p:spPr/>
        <p:txBody>
          <a:bodyPr>
            <a:normAutofit/>
          </a:bodyPr>
          <a:lstStyle/>
          <a:p>
            <a:r>
              <a:rPr lang="en-GB" sz="2400" dirty="0" smtClean="0"/>
              <a:t>P1.5 </a:t>
            </a:r>
            <a:r>
              <a:rPr lang="en-GB" sz="2400" dirty="0"/>
              <a:t>- Know the hardware and software required to work with graphic images – Input Devices - Graphic </a:t>
            </a:r>
            <a:r>
              <a:rPr lang="en-GB" sz="2400" dirty="0" smtClean="0"/>
              <a:t>Tablets</a:t>
            </a:r>
            <a:endParaRPr lang="en-GB" sz="2400" dirty="0"/>
          </a:p>
        </p:txBody>
      </p:sp>
    </p:spTree>
    <p:extLst>
      <p:ext uri="{BB962C8B-B14F-4D97-AF65-F5344CB8AC3E}">
        <p14:creationId xmlns:p14="http://schemas.microsoft.com/office/powerpoint/2010/main" val="21176617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908721"/>
            <a:ext cx="8568952" cy="5472608"/>
          </a:xfrm>
        </p:spPr>
        <p:txBody>
          <a:bodyPr>
            <a:noAutofit/>
          </a:bodyPr>
          <a:lstStyle/>
          <a:p>
            <a:pPr marL="255588" indent="-255588"/>
            <a:r>
              <a:rPr lang="en-GB" sz="1370" dirty="0" smtClean="0"/>
              <a:t>There are 2 ways of outputting work on computers for the user to see in </a:t>
            </a:r>
            <a:br>
              <a:rPr lang="en-GB" sz="1370" dirty="0" smtClean="0"/>
            </a:br>
            <a:r>
              <a:rPr lang="en-GB" sz="1370" dirty="0" smtClean="0"/>
              <a:t>preview, work-in-progress or in finished form. These are called </a:t>
            </a:r>
            <a:r>
              <a:rPr lang="en-GB" sz="1370" b="1" dirty="0" smtClean="0"/>
              <a:t>Soft Copy</a:t>
            </a:r>
            <a:r>
              <a:rPr lang="en-GB" sz="1370" dirty="0" smtClean="0"/>
              <a:t> and </a:t>
            </a:r>
            <a:br>
              <a:rPr lang="en-GB" sz="1370" dirty="0" smtClean="0"/>
            </a:br>
            <a:r>
              <a:rPr lang="en-GB" sz="1370" b="1" dirty="0" smtClean="0"/>
              <a:t>Hard Copy.</a:t>
            </a:r>
            <a:r>
              <a:rPr lang="en-GB" sz="1370" dirty="0" smtClean="0"/>
              <a:t> Both forms have their uses and both have their different quality </a:t>
            </a:r>
            <a:br>
              <a:rPr lang="en-GB" sz="1370" dirty="0" smtClean="0"/>
            </a:br>
            <a:r>
              <a:rPr lang="en-GB" sz="1370" dirty="0" smtClean="0"/>
              <a:t>standards to consider. </a:t>
            </a:r>
            <a:endParaRPr lang="en-GB" sz="1370" dirty="0"/>
          </a:p>
          <a:p>
            <a:pPr marL="255588" indent="-255588"/>
            <a:r>
              <a:rPr lang="en-GB" sz="1370" dirty="0" smtClean="0"/>
              <a:t>Monitors have developed over thirty years from Monochrome 12” to high </a:t>
            </a:r>
            <a:br>
              <a:rPr lang="en-GB" sz="1370" dirty="0" smtClean="0"/>
            </a:br>
            <a:r>
              <a:rPr lang="en-GB" sz="1370" dirty="0" smtClean="0"/>
              <a:t>definition Flat Screens. But the biggest revolution is not their size, which can </a:t>
            </a:r>
            <a:br>
              <a:rPr lang="en-GB" sz="1370" dirty="0" smtClean="0"/>
            </a:br>
            <a:r>
              <a:rPr lang="en-GB" sz="1370" dirty="0" smtClean="0"/>
              <a:t>be quite impressive, or the technology to have multiple monitors, which is </a:t>
            </a:r>
            <a:br>
              <a:rPr lang="en-GB" sz="1370" dirty="0" smtClean="0"/>
            </a:br>
            <a:r>
              <a:rPr lang="en-GB" sz="1370" dirty="0" smtClean="0"/>
              <a:t>quite useful, but the resolution, the DPI and the controllers to push the </a:t>
            </a:r>
            <a:br>
              <a:rPr lang="en-GB" sz="1370" dirty="0" smtClean="0"/>
            </a:br>
            <a:r>
              <a:rPr lang="en-GB" sz="1370" dirty="0" smtClean="0"/>
              <a:t>display faster to manage the colour depth and resolution.</a:t>
            </a:r>
          </a:p>
          <a:p>
            <a:pPr marL="255588" indent="-255588"/>
            <a:r>
              <a:rPr lang="en-GB" sz="1370" dirty="0" smtClean="0"/>
              <a:t>They say that a monitor is only as good and the graphics card that drives it, the </a:t>
            </a:r>
            <a:br>
              <a:rPr lang="en-GB" sz="1370" dirty="0" smtClean="0"/>
            </a:br>
            <a:r>
              <a:rPr lang="en-GB" sz="1370" dirty="0" smtClean="0"/>
              <a:t>better the card the more depth the monitor can manage. Up to a point, then it just handles the information faster.</a:t>
            </a:r>
          </a:p>
          <a:p>
            <a:pPr marL="255588" indent="-255588"/>
            <a:r>
              <a:rPr lang="en-GB" sz="1370" dirty="0" smtClean="0"/>
              <a:t>The standard resolution for a monitor is 800x600, 800 pixels across by 600 high. Most monitors now have settings to push that higher, but the display will slow down because the quality of the image displayed will be more dense. This is where the graphics card comes in.</a:t>
            </a:r>
          </a:p>
          <a:p>
            <a:pPr marL="255588" indent="-255588"/>
            <a:r>
              <a:rPr lang="en-GB" sz="1370" dirty="0" smtClean="0"/>
              <a:t>Larger monitors like a 24” can manage that better because it will still be the standard resolution just on a wider area. The benefit of these is that it allows for more room, more icons, more open toolbars and more of the image to be seen. Who does not want to have a larger monitor than the one in front of them.</a:t>
            </a:r>
          </a:p>
          <a:p>
            <a:pPr marL="255588" indent="-255588"/>
            <a:r>
              <a:rPr lang="en-GB" sz="1370" dirty="0" smtClean="0"/>
              <a:t>The alternative is multiple screens, this is where graphic cards come into their element, to display on two screens at one time, or three, tools on one, image on another, second image on the third. This takes processing power and should be managed by a separate card rather than putting pressure on a CPU.</a:t>
            </a:r>
          </a:p>
          <a:p>
            <a:pPr marL="0" lvl="1" indent="0">
              <a:spcBef>
                <a:spcPts val="400"/>
              </a:spcBef>
              <a:buSzPct val="68000"/>
              <a:buNone/>
            </a:pPr>
            <a:r>
              <a:rPr lang="en-GB" sz="1370" b="1" dirty="0" smtClean="0"/>
              <a:t>P1.6 </a:t>
            </a:r>
            <a:r>
              <a:rPr lang="en-GB" sz="1370" b="1" dirty="0"/>
              <a:t>– Task </a:t>
            </a:r>
            <a:r>
              <a:rPr lang="en-GB" sz="1370" b="1" dirty="0" smtClean="0"/>
              <a:t>07 </a:t>
            </a:r>
            <a:r>
              <a:rPr lang="en-GB" sz="1370" b="1" dirty="0"/>
              <a:t>- </a:t>
            </a:r>
            <a:r>
              <a:rPr lang="en-GB" sz="1370" dirty="0"/>
              <a:t>Describe and Compare the technology behind M</a:t>
            </a:r>
            <a:r>
              <a:rPr lang="en-GB" sz="1370" dirty="0" smtClean="0"/>
              <a:t>onitors </a:t>
            </a:r>
            <a:r>
              <a:rPr lang="en-GB" sz="1370" dirty="0"/>
              <a:t>and discuss the </a:t>
            </a:r>
            <a:r>
              <a:rPr lang="en-GB" sz="1370" dirty="0" smtClean="0"/>
              <a:t>application, advantages </a:t>
            </a:r>
            <a:r>
              <a:rPr lang="en-GB" sz="1370" dirty="0"/>
              <a:t>and disadvantages of this technology in Image </a:t>
            </a:r>
            <a:r>
              <a:rPr lang="en-GB" sz="1370" dirty="0" smtClean="0"/>
              <a:t>output </a:t>
            </a:r>
            <a:r>
              <a:rPr lang="en-GB" sz="1370" dirty="0"/>
              <a:t>and </a:t>
            </a:r>
            <a:r>
              <a:rPr lang="en-GB" sz="1370" dirty="0" smtClean="0"/>
              <a:t>management.</a:t>
            </a:r>
            <a:endParaRPr lang="en-GB" sz="1370" dirty="0"/>
          </a:p>
        </p:txBody>
      </p:sp>
      <p:sp>
        <p:nvSpPr>
          <p:cNvPr id="3" name="Title 2"/>
          <p:cNvSpPr>
            <a:spLocks noGrp="1"/>
          </p:cNvSpPr>
          <p:nvPr>
            <p:ph type="title"/>
          </p:nvPr>
        </p:nvSpPr>
        <p:spPr>
          <a:xfrm>
            <a:off x="230832" y="116632"/>
            <a:ext cx="8733656" cy="792088"/>
          </a:xfrm>
        </p:spPr>
        <p:txBody>
          <a:bodyPr>
            <a:normAutofit fontScale="90000"/>
          </a:bodyPr>
          <a:lstStyle/>
          <a:p>
            <a:r>
              <a:rPr lang="en-GB" sz="2400" dirty="0" smtClean="0"/>
              <a:t>P1.6 </a:t>
            </a:r>
            <a:r>
              <a:rPr lang="en-GB" sz="2400" dirty="0"/>
              <a:t>- Know the hardware and software required to work with graphic images – Output </a:t>
            </a:r>
            <a:r>
              <a:rPr lang="en-GB" sz="2400" dirty="0" smtClean="0"/>
              <a:t>Options - Monitors</a:t>
            </a:r>
            <a:endParaRPr lang="en-GB" sz="2400"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311" t="37002" r="41731" b="16313"/>
          <a:stretch/>
        </p:blipFill>
        <p:spPr bwMode="auto">
          <a:xfrm>
            <a:off x="6649076" y="908720"/>
            <a:ext cx="2387419" cy="2232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326729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052736"/>
            <a:ext cx="6984776" cy="5472607"/>
          </a:xfrm>
        </p:spPr>
        <p:txBody>
          <a:bodyPr>
            <a:noAutofit/>
          </a:bodyPr>
          <a:lstStyle/>
          <a:p>
            <a:pPr marL="182563" indent="-182563"/>
            <a:r>
              <a:rPr lang="en-GB" sz="1400" b="1" dirty="0" smtClean="0"/>
              <a:t>Hard Copy </a:t>
            </a:r>
            <a:r>
              <a:rPr lang="en-GB" sz="1400" dirty="0" smtClean="0"/>
              <a:t>means output, something that can be held and handled. Sooner or later the client will want an outputted version either for a magazine, billboard or just as an image. The quality of this output will differ depending on the device and the options chosen on the device.</a:t>
            </a:r>
            <a:endParaRPr lang="en-GB" sz="1400" dirty="0"/>
          </a:p>
          <a:p>
            <a:pPr marL="182563" indent="-182563"/>
            <a:r>
              <a:rPr lang="en-GB" sz="1400" dirty="0" smtClean="0"/>
              <a:t>Printers come in four varieties, inkjet, laser, 3D and dye-subliminal and for each of these are their merits and drawbacks. We will discount 3D as this is for modelling.</a:t>
            </a:r>
          </a:p>
          <a:p>
            <a:pPr marL="182563" indent="-182563"/>
            <a:r>
              <a:rPr lang="en-GB" sz="1400" b="1" dirty="0" smtClean="0"/>
              <a:t>Ink</a:t>
            </a:r>
            <a:r>
              <a:rPr lang="en-GB" sz="1400" dirty="0" smtClean="0"/>
              <a:t> – This works by having ink from a cartridge shot onto a page in the patterns requested, they come in four colours, CMYK. When an Inkjet printer prints something in between the colours, a blend, it prints the Yellow first, then Cyan then Magenta, depending on the darkness of the colour. These work by printing one line at a time, going back and printing the second colour and then the third and finally black (K).</a:t>
            </a:r>
          </a:p>
          <a:p>
            <a:pPr marL="182563" indent="-182563"/>
            <a:r>
              <a:rPr lang="en-GB" sz="1400" dirty="0" smtClean="0"/>
              <a:t>The biggest benefit of these is price, the cartridges inside the printer and worth more than the printer itself and a colour on most can be replaced separately from the others. The downside is that inkjet printers cannot print on larger page formats, A2 or A1, and struggle to print onto glossy paper because the ink does not dry quickly enough and will run. There are exceptions to each of these rules of course.</a:t>
            </a:r>
          </a:p>
          <a:p>
            <a:pPr marL="182563" indent="-182563"/>
            <a:r>
              <a:rPr lang="en-GB" sz="1400" dirty="0" smtClean="0"/>
              <a:t>The major disadvantage is speed, Inkjets are slow, even good ones are slow and measured in PPM, laser printers are at least 6 times faster and can do bulk printing.</a:t>
            </a:r>
            <a:r>
              <a:rPr lang="en-GB" sz="1400" dirty="0"/>
              <a:t> </a:t>
            </a:r>
            <a:r>
              <a:rPr lang="en-GB" sz="1400" dirty="0" smtClean="0"/>
              <a:t>They </a:t>
            </a:r>
            <a:r>
              <a:rPr lang="en-GB" sz="1400" dirty="0"/>
              <a:t>are also noisy, </a:t>
            </a:r>
            <a:r>
              <a:rPr lang="en-GB" sz="1400" dirty="0" smtClean="0"/>
              <a:t>the ink runs out quickly and the ink fades after a period of time. An example is the pictures in a take away shop window, they fade with black and blue breaking down first to form yellows and greens.</a:t>
            </a:r>
            <a:endParaRPr lang="en-GB" sz="1400" dirty="0"/>
          </a:p>
        </p:txBody>
      </p:sp>
      <p:sp>
        <p:nvSpPr>
          <p:cNvPr id="3" name="Title 2"/>
          <p:cNvSpPr>
            <a:spLocks noGrp="1"/>
          </p:cNvSpPr>
          <p:nvPr>
            <p:ph type="title"/>
          </p:nvPr>
        </p:nvSpPr>
        <p:spPr>
          <a:xfrm>
            <a:off x="230832" y="116632"/>
            <a:ext cx="8733656" cy="792088"/>
          </a:xfrm>
        </p:spPr>
        <p:txBody>
          <a:bodyPr>
            <a:normAutofit fontScale="90000"/>
          </a:bodyPr>
          <a:lstStyle/>
          <a:p>
            <a:r>
              <a:rPr lang="en-GB" sz="2400" dirty="0"/>
              <a:t>P1.6 - Know the hardware and software required to work with graphic images – </a:t>
            </a:r>
            <a:r>
              <a:rPr lang="en-GB" sz="2400" dirty="0" smtClean="0"/>
              <a:t>Output </a:t>
            </a:r>
            <a:r>
              <a:rPr lang="en-GB" sz="2400" dirty="0" smtClean="0"/>
              <a:t>Options - Printers</a:t>
            </a:r>
            <a:endParaRPr lang="en-GB" sz="2400" dirty="0"/>
          </a:p>
        </p:txBody>
      </p:sp>
      <p:pic>
        <p:nvPicPr>
          <p:cNvPr id="16" name="Picture 15" descr="http://itsjacqueline.files.wordpress.com/2011/04/inkjet.jpg"/>
          <p:cNvPicPr/>
          <p:nvPr/>
        </p:nvPicPr>
        <p:blipFill>
          <a:blip r:embed="rId2" cstate="print"/>
          <a:srcRect/>
          <a:stretch>
            <a:fillRect/>
          </a:stretch>
        </p:blipFill>
        <p:spPr bwMode="auto">
          <a:xfrm>
            <a:off x="7164288" y="1052736"/>
            <a:ext cx="1944834" cy="1706815"/>
          </a:xfrm>
          <a:prstGeom prst="rect">
            <a:avLst/>
          </a:prstGeom>
          <a:noFill/>
          <a:ln w="9525">
            <a:noFill/>
            <a:miter lim="800000"/>
            <a:headEnd/>
            <a:tailEnd/>
          </a:ln>
        </p:spPr>
      </p:pic>
      <p:pic>
        <p:nvPicPr>
          <p:cNvPr id="17" name="Picture 16" descr="http://www.computershopper.com/var/ezwebin_site/storage/images/media/images/how-it-works-inkjet-printer/221000-1-eng-US/how-it-works-inkjet-printer.jpg"/>
          <p:cNvPicPr/>
          <p:nvPr/>
        </p:nvPicPr>
        <p:blipFill rotWithShape="1">
          <a:blip r:embed="rId3" cstate="print"/>
          <a:srcRect l="6183" r="5388" b="3883"/>
          <a:stretch/>
        </p:blipFill>
        <p:spPr bwMode="auto">
          <a:xfrm>
            <a:off x="7164288" y="2780928"/>
            <a:ext cx="1872208" cy="2040586"/>
          </a:xfrm>
          <a:prstGeom prst="rect">
            <a:avLst/>
          </a:prstGeom>
          <a:noFill/>
          <a:ln w="9525">
            <a:noFill/>
            <a:miter lim="800000"/>
            <a:headEnd/>
            <a:tailEnd/>
          </a:ln>
        </p:spPr>
      </p:pic>
      <p:pic>
        <p:nvPicPr>
          <p:cNvPr id="18" name="Picture 17" descr="http://www.photocopier.org.uk/wp-content/uploads/2011/03/ink-and-ribbon-how-it-works3.png"/>
          <p:cNvPicPr/>
          <p:nvPr/>
        </p:nvPicPr>
        <p:blipFill>
          <a:blip r:embed="rId4" cstate="print"/>
          <a:srcRect/>
          <a:stretch>
            <a:fillRect/>
          </a:stretch>
        </p:blipFill>
        <p:spPr bwMode="auto">
          <a:xfrm>
            <a:off x="7164289" y="4896595"/>
            <a:ext cx="1916234" cy="1556741"/>
          </a:xfrm>
          <a:prstGeom prst="rect">
            <a:avLst/>
          </a:prstGeom>
          <a:noFill/>
          <a:ln w="9525">
            <a:noFill/>
            <a:miter lim="800000"/>
            <a:headEnd/>
            <a:tailEnd/>
          </a:ln>
        </p:spPr>
      </p:pic>
    </p:spTree>
    <p:extLst>
      <p:ext uri="{BB962C8B-B14F-4D97-AF65-F5344CB8AC3E}">
        <p14:creationId xmlns:p14="http://schemas.microsoft.com/office/powerpoint/2010/main" val="2178500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8784976" cy="4929222"/>
          </a:xfrm>
        </p:spPr>
        <p:txBody>
          <a:bodyPr>
            <a:noAutofit/>
          </a:bodyPr>
          <a:lstStyle/>
          <a:p>
            <a:pPr marL="249238" indent="-249238"/>
            <a:r>
              <a:rPr lang="en-GB" sz="1900" dirty="0" smtClean="0"/>
              <a:t>All graphics produced for a general or specific public have been produced with a degree of thought. Modern graphics for Television, Posters and advertisements require a lot of thought, the psychology of images, the hidden meanings, the ease on the eye, the implication. Everything is competition, graphics are part of that. Take any advert in a magazine and look at the detail, the poses etc. and ask:</a:t>
            </a:r>
          </a:p>
          <a:p>
            <a:pPr lvl="1"/>
            <a:r>
              <a:rPr lang="en-GB" sz="1900" dirty="0" smtClean="0"/>
              <a:t>Why is every magazine clock or watch set at 1.50?</a:t>
            </a:r>
          </a:p>
          <a:p>
            <a:pPr lvl="1"/>
            <a:r>
              <a:rPr lang="en-GB" sz="1900" dirty="0" smtClean="0"/>
              <a:t>Where are the moles and freckles on the faces?</a:t>
            </a:r>
          </a:p>
          <a:p>
            <a:pPr lvl="1"/>
            <a:r>
              <a:rPr lang="en-GB" sz="1900" dirty="0" smtClean="0"/>
              <a:t>What does a camera angle beneath head level indicate?</a:t>
            </a:r>
          </a:p>
          <a:p>
            <a:pPr lvl="1"/>
            <a:r>
              <a:rPr lang="en-GB" sz="1900" dirty="0" smtClean="0"/>
              <a:t>Why is there always a pram or doll in war images?</a:t>
            </a:r>
          </a:p>
          <a:p>
            <a:pPr lvl="1"/>
            <a:r>
              <a:rPr lang="en-GB" sz="1900" dirty="0" smtClean="0"/>
              <a:t>Why are images of opposing beliefs and regimes mostly negative?</a:t>
            </a:r>
          </a:p>
          <a:p>
            <a:pPr marL="249238" indent="-249238"/>
            <a:r>
              <a:rPr lang="en-GB" sz="1900" dirty="0" smtClean="0"/>
              <a:t>Digital media, </a:t>
            </a:r>
            <a:r>
              <a:rPr lang="en-GB" sz="1900" dirty="0"/>
              <a:t>(e.g. Interactive television, DVD/Blu-Ray Menus, Video Games, Dynamic Websites, Virtual Reality, Interactive Advertising, Social networking, Smart Phone Interface) </a:t>
            </a:r>
            <a:r>
              <a:rPr lang="en-GB" sz="1900" dirty="0" smtClean="0"/>
              <a:t>all have a varied style, choice of background and selected images, navigation method and intent.</a:t>
            </a:r>
            <a:endParaRPr lang="en-GB" sz="1900" b="1" dirty="0" smtClean="0"/>
          </a:p>
          <a:p>
            <a:pPr marL="0" indent="0">
              <a:buNone/>
            </a:pPr>
            <a:r>
              <a:rPr lang="en-GB" sz="1900" b="1" dirty="0" smtClean="0"/>
              <a:t>P1.1 – Task 01 - </a:t>
            </a:r>
            <a:r>
              <a:rPr lang="en-GB" sz="1900" dirty="0" smtClean="0"/>
              <a:t>Using various examples, describe the style and content of Digital Media.</a:t>
            </a:r>
            <a:endParaRPr lang="en-GB" sz="1900" dirty="0"/>
          </a:p>
        </p:txBody>
      </p:sp>
      <p:sp>
        <p:nvSpPr>
          <p:cNvPr id="2" name="Title 1"/>
          <p:cNvSpPr>
            <a:spLocks noGrp="1"/>
          </p:cNvSpPr>
          <p:nvPr>
            <p:ph type="title"/>
          </p:nvPr>
        </p:nvSpPr>
        <p:spPr>
          <a:xfrm>
            <a:off x="107504" y="116632"/>
            <a:ext cx="8964488" cy="452568"/>
          </a:xfrm>
        </p:spPr>
        <p:txBody>
          <a:bodyPr>
            <a:noAutofit/>
          </a:bodyPr>
          <a:lstStyle/>
          <a:p>
            <a:r>
              <a:rPr lang="en-GB" sz="3200" dirty="0"/>
              <a:t>P1.1 - Interactive Media Outputs </a:t>
            </a:r>
            <a:r>
              <a:rPr lang="en-GB" sz="3200" dirty="0" smtClean="0"/>
              <a:t>- Digital</a:t>
            </a:r>
            <a:endParaRPr lang="en-US" sz="3200" b="1" dirty="0"/>
          </a:p>
        </p:txBody>
      </p:sp>
      <p:graphicFrame>
        <p:nvGraphicFramePr>
          <p:cNvPr id="4" name="Table 3"/>
          <p:cNvGraphicFramePr>
            <a:graphicFrameLocks noGrp="1"/>
          </p:cNvGraphicFramePr>
          <p:nvPr>
            <p:extLst>
              <p:ext uri="{D42A27DB-BD31-4B8C-83A1-F6EECF244321}">
                <p14:modId xmlns:p14="http://schemas.microsoft.com/office/powerpoint/2010/main" val="92749388"/>
              </p:ext>
            </p:extLst>
          </p:nvPr>
        </p:nvGraphicFramePr>
        <p:xfrm>
          <a:off x="323528" y="5805264"/>
          <a:ext cx="8568952" cy="670560"/>
        </p:xfrm>
        <a:graphic>
          <a:graphicData uri="http://schemas.openxmlformats.org/drawingml/2006/table">
            <a:tbl>
              <a:tblPr firstRow="1" bandRow="1">
                <a:tableStyleId>{5C22544A-7EE6-4342-B048-85BDC9FD1C3A}</a:tableStyleId>
              </a:tblPr>
              <a:tblGrid>
                <a:gridCol w="2142238"/>
                <a:gridCol w="2142238"/>
                <a:gridCol w="2142238"/>
                <a:gridCol w="2142238"/>
              </a:tblGrid>
              <a:tr h="171584">
                <a:tc>
                  <a:txBody>
                    <a:bodyPr/>
                    <a:lstStyle/>
                    <a:p>
                      <a:pPr algn="ctr"/>
                      <a:r>
                        <a:rPr lang="en-GB" sz="1600" b="1" dirty="0" smtClean="0">
                          <a:latin typeface="Calibri" pitchFamily="34" charset="0"/>
                        </a:rPr>
                        <a:t>Interactive television</a:t>
                      </a:r>
                      <a:endParaRPr lang="en-GB" sz="1600" b="1" dirty="0">
                        <a:latin typeface="Calibri" pitchFamily="34" charset="0"/>
                      </a:endParaRPr>
                    </a:p>
                  </a:txBody>
                  <a:tcPr/>
                </a:tc>
                <a:tc>
                  <a:txBody>
                    <a:bodyPr/>
                    <a:lstStyle/>
                    <a:p>
                      <a:pPr algn="ctr"/>
                      <a:r>
                        <a:rPr lang="en-GB" sz="1600" b="1" dirty="0" smtClean="0">
                          <a:latin typeface="Calibri" pitchFamily="34" charset="0"/>
                        </a:rPr>
                        <a:t>DVD/Blu-Ray Menus</a:t>
                      </a:r>
                      <a:endParaRPr lang="en-GB" sz="1600" b="1" dirty="0">
                        <a:latin typeface="Calibri" pitchFamily="34" charset="0"/>
                      </a:endParaRPr>
                    </a:p>
                  </a:txBody>
                  <a:tcPr/>
                </a:tc>
                <a:tc>
                  <a:txBody>
                    <a:bodyPr/>
                    <a:lstStyle/>
                    <a:p>
                      <a:pPr algn="ctr"/>
                      <a:r>
                        <a:rPr lang="en-GB" sz="1600" b="1" dirty="0" smtClean="0">
                          <a:latin typeface="Calibri" pitchFamily="34" charset="0"/>
                        </a:rPr>
                        <a:t>Video Games</a:t>
                      </a:r>
                      <a:endParaRPr lang="en-GB" sz="1600" b="1" dirty="0">
                        <a:latin typeface="Calibri" pitchFamily="34" charset="0"/>
                      </a:endParaRPr>
                    </a:p>
                  </a:txBody>
                  <a:tcPr/>
                </a:tc>
                <a:tc>
                  <a:txBody>
                    <a:bodyPr/>
                    <a:lstStyle/>
                    <a:p>
                      <a:pPr algn="ctr"/>
                      <a:r>
                        <a:rPr lang="en-GB" sz="1600" b="1" dirty="0" smtClean="0">
                          <a:latin typeface="Calibri" pitchFamily="34" charset="0"/>
                        </a:rPr>
                        <a:t>Dynamic Websites</a:t>
                      </a:r>
                      <a:endParaRPr lang="en-GB" sz="1600" b="1" dirty="0">
                        <a:latin typeface="Calibri" pitchFamily="34" charset="0"/>
                      </a:endParaRPr>
                    </a:p>
                  </a:txBody>
                  <a:tcPr/>
                </a:tc>
              </a:tr>
              <a:tr h="0">
                <a:tc>
                  <a:txBody>
                    <a:bodyPr/>
                    <a:lstStyle/>
                    <a:p>
                      <a:pPr algn="ctr"/>
                      <a:r>
                        <a:rPr lang="en-GB" sz="1600" b="1" dirty="0" smtClean="0">
                          <a:latin typeface="Calibri" pitchFamily="34" charset="0"/>
                        </a:rPr>
                        <a:t>Virtual Reality</a:t>
                      </a:r>
                      <a:endParaRPr lang="en-GB" sz="1600" b="1" dirty="0">
                        <a:latin typeface="Calibri" pitchFamily="34" charset="0"/>
                      </a:endParaRPr>
                    </a:p>
                  </a:txBody>
                  <a:tcPr/>
                </a:tc>
                <a:tc>
                  <a:txBody>
                    <a:bodyPr/>
                    <a:lstStyle/>
                    <a:p>
                      <a:pPr algn="ctr"/>
                      <a:r>
                        <a:rPr lang="en-GB" sz="1600" b="1" dirty="0" smtClean="0">
                          <a:latin typeface="Calibri" pitchFamily="34" charset="0"/>
                        </a:rPr>
                        <a:t>Interactive Advertising</a:t>
                      </a:r>
                      <a:endParaRPr lang="en-GB" sz="1600" b="1" dirty="0">
                        <a:latin typeface="Calibri" pitchFamily="34" charset="0"/>
                      </a:endParaRPr>
                    </a:p>
                  </a:txBody>
                  <a:tcPr/>
                </a:tc>
                <a:tc>
                  <a:txBody>
                    <a:bodyPr/>
                    <a:lstStyle/>
                    <a:p>
                      <a:pPr algn="ctr"/>
                      <a:r>
                        <a:rPr lang="en-GB" sz="1600" b="1" dirty="0" smtClean="0">
                          <a:latin typeface="Calibri" pitchFamily="34" charset="0"/>
                        </a:rPr>
                        <a:t>Social networking</a:t>
                      </a:r>
                      <a:endParaRPr lang="en-GB" sz="1600" b="1" dirty="0">
                        <a:latin typeface="Calibri" pitchFamily="34" charset="0"/>
                      </a:endParaRPr>
                    </a:p>
                  </a:txBody>
                  <a:tcPr/>
                </a:tc>
                <a:tc>
                  <a:txBody>
                    <a:bodyPr/>
                    <a:lstStyle/>
                    <a:p>
                      <a:pPr algn="ctr"/>
                      <a:r>
                        <a:rPr lang="en-GB" sz="1600" b="1" dirty="0" smtClean="0">
                          <a:latin typeface="Calibri" pitchFamily="34" charset="0"/>
                        </a:rPr>
                        <a:t>Smart Phone Interface</a:t>
                      </a:r>
                      <a:endParaRPr lang="en-GB" sz="1600" b="1" dirty="0">
                        <a:latin typeface="Calibri" pitchFamily="34" charset="0"/>
                      </a:endParaRPr>
                    </a:p>
                  </a:txBody>
                  <a:tcPr/>
                </a:tc>
              </a:tr>
            </a:tbl>
          </a:graphicData>
        </a:graphic>
      </p:graphicFrame>
    </p:spTree>
    <p:extLst>
      <p:ext uri="{BB962C8B-B14F-4D97-AF65-F5344CB8AC3E}">
        <p14:creationId xmlns:p14="http://schemas.microsoft.com/office/powerpoint/2010/main" val="933321861"/>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3" y="908720"/>
            <a:ext cx="7200800" cy="5472607"/>
          </a:xfrm>
        </p:spPr>
        <p:txBody>
          <a:bodyPr>
            <a:noAutofit/>
          </a:bodyPr>
          <a:lstStyle/>
          <a:p>
            <a:pPr marL="182563" indent="-182563"/>
            <a:r>
              <a:rPr lang="en-GB" sz="1300" b="1" dirty="0" smtClean="0"/>
              <a:t>Laser printers – </a:t>
            </a:r>
            <a:r>
              <a:rPr lang="en-GB" sz="1300" dirty="0" smtClean="0"/>
              <a:t>In comparison these are faster and the ink does not fade as quickly. Laser printers work by superheating the toner powder and burning this powder onto the paper. The Drum lays down the heat and locks it into the paper threads so the colours dry immediately. This is why the paper is hot when it comes out.</a:t>
            </a:r>
          </a:p>
          <a:p>
            <a:pPr marL="182563" indent="-182563"/>
            <a:r>
              <a:rPr lang="en-GB" sz="1300" dirty="0" smtClean="0"/>
              <a:t>Like Inkjets, laser printers work in DPI, Dots per Inch, the more concentrated settings like 1200dpi, means better quality but the density means time to print, 4 times the colour depth so 4 times the time.</a:t>
            </a:r>
          </a:p>
          <a:p>
            <a:pPr marL="182563" indent="-182563"/>
            <a:r>
              <a:rPr lang="en-GB" sz="1300" dirty="0" smtClean="0"/>
              <a:t>Most laser printers are black and white and colour lasers are more expensive, 4 times the price sometimes. Printing above A4 in Laser costs even more but the quality and sped difference between laser and inkjets in their unique selling point. Because it is toner powder rather than ink and because the toner colours are blended together using heat rather than mixing laid down colours, the density and smoothness of the colour difference is more precise. Pushing this up to 1200 dpi and the image is going to be more photorealistic and the precise. Additional options added to this like Postscript increase the quality and capacity without adding price.</a:t>
            </a:r>
          </a:p>
          <a:p>
            <a:pPr marL="182563" indent="-182563"/>
            <a:r>
              <a:rPr lang="en-GB" sz="1300" dirty="0" smtClean="0"/>
              <a:t>However, anything bigger than A3 and the cost spirals. For larger than A3 companies move into printing houses for their prints, businesses dedicated to this one function, mass producing using lasers and industrial printers for bulk and size output.</a:t>
            </a:r>
          </a:p>
          <a:p>
            <a:pPr marL="182563" indent="-182563"/>
            <a:r>
              <a:rPr lang="en-GB" sz="1300" b="1" dirty="0" smtClean="0"/>
              <a:t>Dye-Subliminal</a:t>
            </a:r>
            <a:r>
              <a:rPr lang="en-GB" sz="1300" dirty="0" smtClean="0"/>
              <a:t> – This is a more unique kind of printing that allows the printer to print onto different materials like cloth to form the image by printing onto wax and then heating the wax with the ink onto the material or surface or having the user print it onto a wax page and then ironing the wax page onto the material. Again like the other prints they are limited to size, you will not be able to print onto something larger than A3 without a huge cost outlay.</a:t>
            </a:r>
          </a:p>
          <a:p>
            <a:pPr marL="182563" indent="-182563"/>
            <a:r>
              <a:rPr lang="en-GB" sz="1300" dirty="0" smtClean="0"/>
              <a:t>The DPI resolution of these is similar to inkjet rather than laser and the finished quality is as much down to the printing quality as it is to the paper quality chosen by the user.</a:t>
            </a:r>
          </a:p>
          <a:p>
            <a:pPr marL="0" lvl="1" indent="0">
              <a:spcBef>
                <a:spcPts val="400"/>
              </a:spcBef>
              <a:buSzPct val="68000"/>
              <a:buNone/>
            </a:pPr>
            <a:r>
              <a:rPr lang="en-GB" sz="1300" b="1" dirty="0" smtClean="0"/>
              <a:t>P1.6 </a:t>
            </a:r>
            <a:r>
              <a:rPr lang="en-GB" sz="1300" b="1" dirty="0"/>
              <a:t>– Task </a:t>
            </a:r>
            <a:r>
              <a:rPr lang="en-GB" sz="1300" b="1" dirty="0" smtClean="0"/>
              <a:t>08 </a:t>
            </a:r>
            <a:r>
              <a:rPr lang="en-GB" sz="1300" b="1" dirty="0"/>
              <a:t>- </a:t>
            </a:r>
            <a:r>
              <a:rPr lang="en-GB" sz="1300" dirty="0"/>
              <a:t>Describe and Compare the technology behind </a:t>
            </a:r>
            <a:r>
              <a:rPr lang="en-GB" sz="1300" dirty="0" smtClean="0"/>
              <a:t>Printers </a:t>
            </a:r>
            <a:r>
              <a:rPr lang="en-GB" sz="1300" dirty="0"/>
              <a:t>and discuss the application, advantages and disadvantages of this technology in Image output and </a:t>
            </a:r>
            <a:r>
              <a:rPr lang="en-GB" sz="1300" dirty="0" smtClean="0"/>
              <a:t>presentation.</a:t>
            </a:r>
            <a:endParaRPr lang="en-GB" sz="1300" dirty="0"/>
          </a:p>
        </p:txBody>
      </p:sp>
      <p:sp>
        <p:nvSpPr>
          <p:cNvPr id="3" name="Title 2"/>
          <p:cNvSpPr>
            <a:spLocks noGrp="1"/>
          </p:cNvSpPr>
          <p:nvPr>
            <p:ph type="title"/>
          </p:nvPr>
        </p:nvSpPr>
        <p:spPr>
          <a:xfrm>
            <a:off x="230832" y="116632"/>
            <a:ext cx="8620466" cy="792088"/>
          </a:xfrm>
        </p:spPr>
        <p:txBody>
          <a:bodyPr>
            <a:normAutofit/>
          </a:bodyPr>
          <a:lstStyle/>
          <a:p>
            <a:r>
              <a:rPr lang="en-GB" sz="2000" dirty="0"/>
              <a:t>P1.6 - Know the hardware and software required to work with graphic images – Output Options - Printers</a:t>
            </a:r>
            <a:endParaRPr lang="en-GB" sz="2000" dirty="0"/>
          </a:p>
        </p:txBody>
      </p:sp>
      <p:pic>
        <p:nvPicPr>
          <p:cNvPr id="16" name="Picture 15" descr="http://www.inktechnologies.com/blog/wp-content/uploads/2012/04/Laser-Printing.jpeg"/>
          <p:cNvPicPr/>
          <p:nvPr/>
        </p:nvPicPr>
        <p:blipFill>
          <a:blip r:embed="rId2" cstate="print"/>
          <a:srcRect/>
          <a:stretch>
            <a:fillRect/>
          </a:stretch>
        </p:blipFill>
        <p:spPr bwMode="auto">
          <a:xfrm>
            <a:off x="7255141" y="980728"/>
            <a:ext cx="1783255" cy="1521395"/>
          </a:xfrm>
          <a:prstGeom prst="rect">
            <a:avLst/>
          </a:prstGeom>
          <a:noFill/>
          <a:ln w="9525">
            <a:noFill/>
            <a:miter lim="800000"/>
            <a:headEnd/>
            <a:tailEnd/>
          </a:ln>
        </p:spPr>
      </p:pic>
      <p:pic>
        <p:nvPicPr>
          <p:cNvPr id="17" name="Picture 16" descr="http://img.misco.eu/Resources/images/Modules/InformationBlocks/1210/eps/eps-Q/Q293418-Epson-Acculaser-M2400D-Mono-Laser-Small.jpg"/>
          <p:cNvPicPr/>
          <p:nvPr/>
        </p:nvPicPr>
        <p:blipFill rotWithShape="1">
          <a:blip r:embed="rId3" cstate="print"/>
          <a:srcRect t="7959" b="8449"/>
          <a:stretch/>
        </p:blipFill>
        <p:spPr bwMode="auto">
          <a:xfrm>
            <a:off x="7308304" y="2636912"/>
            <a:ext cx="1719165" cy="1560576"/>
          </a:xfrm>
          <a:prstGeom prst="rect">
            <a:avLst/>
          </a:prstGeom>
          <a:noFill/>
          <a:ln w="9525">
            <a:noFill/>
            <a:miter lim="800000"/>
            <a:headEnd/>
            <a:tailEnd/>
          </a:ln>
        </p:spPr>
      </p:pic>
    </p:spTree>
    <p:extLst>
      <p:ext uri="{BB962C8B-B14F-4D97-AF65-F5344CB8AC3E}">
        <p14:creationId xmlns:p14="http://schemas.microsoft.com/office/powerpoint/2010/main" val="42209641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052737"/>
            <a:ext cx="6830134" cy="5328592"/>
          </a:xfrm>
        </p:spPr>
        <p:txBody>
          <a:bodyPr>
            <a:noAutofit/>
          </a:bodyPr>
          <a:lstStyle/>
          <a:p>
            <a:pPr marL="182563" indent="-169863"/>
            <a:r>
              <a:rPr lang="en-GB" sz="1300" b="1" dirty="0" smtClean="0"/>
              <a:t>Plotters</a:t>
            </a:r>
            <a:r>
              <a:rPr lang="en-GB" sz="1300" dirty="0" smtClean="0"/>
              <a:t> - </a:t>
            </a:r>
            <a:r>
              <a:rPr lang="en-GB" sz="1300" dirty="0"/>
              <a:t>A plotter is an output peripheral device used with a computer, </a:t>
            </a:r>
            <a:r>
              <a:rPr lang="en-GB" sz="1300" dirty="0" smtClean="0"/>
              <a:t>similar </a:t>
            </a:r>
            <a:r>
              <a:rPr lang="en-GB" sz="1300" dirty="0"/>
              <a:t>to a printer. However instead of printing text or images, a plotter is more usually used to draw up technical plans and blueprints. </a:t>
            </a:r>
            <a:r>
              <a:rPr lang="en-GB" sz="1300" dirty="0" smtClean="0"/>
              <a:t>Instead </a:t>
            </a:r>
            <a:r>
              <a:rPr lang="en-GB" sz="1300" dirty="0"/>
              <a:t>of the print cartridge found in a printer, a plotter commonly uses </a:t>
            </a:r>
            <a:r>
              <a:rPr lang="en-GB" sz="1300" dirty="0" smtClean="0"/>
              <a:t>pens, the number of colours depending on the quality of the plotter.</a:t>
            </a:r>
            <a:endParaRPr lang="en-GB" sz="1300" dirty="0"/>
          </a:p>
          <a:p>
            <a:pPr marL="182563" indent="-169863" fontAlgn="base"/>
            <a:r>
              <a:rPr lang="en-GB" sz="1300" dirty="0"/>
              <a:t>If you want to put a mark on a piece of paper with a printer, at a specific point, for example printing off some text, you need to make specific coordinates for where the text will end up on the page. When a printer sets to work, the paper feeds through the printer in a single pass, until the correct place down the length of the paper is found. Then the print head will move across the paper to the correct point and the printing will begin. If a whole page is to be printed, the print head will move across line by line until the text is printed.</a:t>
            </a:r>
          </a:p>
          <a:p>
            <a:pPr marL="182563" indent="-169863" fontAlgn="base"/>
            <a:r>
              <a:rPr lang="en-GB" sz="1300" dirty="0"/>
              <a:t>With a plotter, a similar method of moving the paper and pen holder are used to allow the pen to be in precisely the right point at the right time. However the order of print is different from a printer. The pen does not start at the top right moving to the left and then down a line. The plotter takes the whole image data, then calculates a path for the pen. While the path for the pen may look complicated while the pen is in motion, In fact the plotter has calculated the shortest route for the pen, that involves the least amount of crossed lines as possible. This not only makes the path more efficient, but also ensures there is the least possible chance of the final drawing getting smudged.</a:t>
            </a:r>
          </a:p>
          <a:p>
            <a:pPr marL="182563" indent="-169863" fontAlgn="base"/>
            <a:r>
              <a:rPr lang="en-GB" sz="1300" dirty="0" smtClean="0"/>
              <a:t>More </a:t>
            </a:r>
            <a:r>
              <a:rPr lang="en-GB" sz="1300" dirty="0"/>
              <a:t>than just pens can be employed, for example some plotters are used with small knife blades that pivot to follow the path of the plotter. These 'drag knife' cutters are used for such tasks as cutting out vinyl sheet to make custom signs, like the type seen on the sides of vehicles to advertise the details of a company, or tradesman</a:t>
            </a:r>
            <a:r>
              <a:rPr lang="en-GB" sz="1300" dirty="0" smtClean="0"/>
              <a:t>.</a:t>
            </a:r>
          </a:p>
          <a:p>
            <a:pPr marL="12700" lvl="1" indent="0" fontAlgn="base">
              <a:spcBef>
                <a:spcPts val="400"/>
              </a:spcBef>
              <a:buSzPct val="68000"/>
              <a:buNone/>
            </a:pPr>
            <a:r>
              <a:rPr lang="en-GB" sz="1300" b="1" dirty="0" smtClean="0"/>
              <a:t>P1.7 </a:t>
            </a:r>
            <a:r>
              <a:rPr lang="en-GB" sz="1300" b="1" dirty="0"/>
              <a:t>– Task </a:t>
            </a:r>
            <a:r>
              <a:rPr lang="en-GB" sz="1300" b="1" dirty="0" smtClean="0"/>
              <a:t>09 </a:t>
            </a:r>
            <a:r>
              <a:rPr lang="en-GB" sz="1300" b="1" dirty="0"/>
              <a:t>- </a:t>
            </a:r>
            <a:r>
              <a:rPr lang="en-GB" sz="1300" dirty="0"/>
              <a:t>Describe and Compare the technology behind </a:t>
            </a:r>
            <a:r>
              <a:rPr lang="en-GB" sz="1300" dirty="0" smtClean="0"/>
              <a:t>Plotters and </a:t>
            </a:r>
            <a:r>
              <a:rPr lang="en-GB" sz="1300" dirty="0"/>
              <a:t>discuss the application, advantages and disadvantages of this technology in Image output and presentation</a:t>
            </a:r>
            <a:r>
              <a:rPr lang="en-GB" sz="1300" dirty="0" smtClean="0"/>
              <a:t>.</a:t>
            </a:r>
            <a:endParaRPr lang="en-GB" sz="1300" dirty="0"/>
          </a:p>
        </p:txBody>
      </p:sp>
      <p:sp>
        <p:nvSpPr>
          <p:cNvPr id="3" name="Title 2"/>
          <p:cNvSpPr>
            <a:spLocks noGrp="1"/>
          </p:cNvSpPr>
          <p:nvPr>
            <p:ph type="title"/>
          </p:nvPr>
        </p:nvSpPr>
        <p:spPr>
          <a:xfrm>
            <a:off x="230832" y="116632"/>
            <a:ext cx="8733656" cy="864096"/>
          </a:xfrm>
        </p:spPr>
        <p:txBody>
          <a:bodyPr>
            <a:normAutofit/>
          </a:bodyPr>
          <a:lstStyle/>
          <a:p>
            <a:r>
              <a:rPr lang="en-GB" sz="2400" dirty="0" smtClean="0"/>
              <a:t>P1.7 </a:t>
            </a:r>
            <a:r>
              <a:rPr lang="en-GB" sz="2400" dirty="0"/>
              <a:t>- Know the hardware and software required to work with graphic images – Output Options - Plotters</a:t>
            </a:r>
            <a:endParaRPr lang="en-GB" sz="2400" dirty="0"/>
          </a:p>
        </p:txBody>
      </p:sp>
      <p:pic>
        <p:nvPicPr>
          <p:cNvPr id="16" name="Picture 15" descr="http://upload.wikimedia.org/wikipedia/commons/thumb/1/1a/HP_A0_Plotter_7585B.jpg/300px-HP_A0_Plotter_7585B.jpg"/>
          <p:cNvPicPr/>
          <p:nvPr/>
        </p:nvPicPr>
        <p:blipFill>
          <a:blip r:embed="rId2" cstate="print"/>
          <a:srcRect/>
          <a:stretch>
            <a:fillRect/>
          </a:stretch>
        </p:blipFill>
        <p:spPr bwMode="auto">
          <a:xfrm>
            <a:off x="7020272" y="1063199"/>
            <a:ext cx="1996466" cy="1357689"/>
          </a:xfrm>
          <a:prstGeom prst="rect">
            <a:avLst/>
          </a:prstGeom>
          <a:noFill/>
          <a:ln w="9525">
            <a:noFill/>
            <a:miter lim="800000"/>
            <a:headEnd/>
            <a:tailEnd/>
          </a:ln>
        </p:spPr>
      </p:pic>
      <p:pic>
        <p:nvPicPr>
          <p:cNvPr id="17" name="Picture 16" descr="http://www.palantir.com/wp-content/static/techblog/2008/07/pg-timefilter.png"/>
          <p:cNvPicPr/>
          <p:nvPr/>
        </p:nvPicPr>
        <p:blipFill>
          <a:blip r:embed="rId3" cstate="print"/>
          <a:srcRect/>
          <a:stretch>
            <a:fillRect/>
          </a:stretch>
        </p:blipFill>
        <p:spPr bwMode="auto">
          <a:xfrm>
            <a:off x="7076461" y="2694667"/>
            <a:ext cx="1940277" cy="1598429"/>
          </a:xfrm>
          <a:prstGeom prst="rect">
            <a:avLst/>
          </a:prstGeom>
          <a:noFill/>
          <a:ln w="9525">
            <a:noFill/>
            <a:miter lim="800000"/>
            <a:headEnd/>
            <a:tailEnd/>
          </a:ln>
        </p:spPr>
      </p:pic>
      <p:pic>
        <p:nvPicPr>
          <p:cNvPr id="18" name="Picture 17" descr="http://www.360tech.com/catalog/images/plotter%20pens%204%20pack.jpg"/>
          <p:cNvPicPr/>
          <p:nvPr/>
        </p:nvPicPr>
        <p:blipFill rotWithShape="1">
          <a:blip r:embed="rId4" cstate="print"/>
          <a:srcRect l="19145" t="6151" r="6144" b="6888"/>
          <a:stretch/>
        </p:blipFill>
        <p:spPr bwMode="auto">
          <a:xfrm>
            <a:off x="7020272" y="4528144"/>
            <a:ext cx="1992943" cy="1637160"/>
          </a:xfrm>
          <a:prstGeom prst="rect">
            <a:avLst/>
          </a:prstGeom>
          <a:noFill/>
          <a:ln w="9525">
            <a:noFill/>
            <a:miter lim="800000"/>
            <a:headEnd/>
            <a:tailEnd/>
          </a:ln>
        </p:spPr>
      </p:pic>
    </p:spTree>
    <p:extLst>
      <p:ext uri="{BB962C8B-B14F-4D97-AF65-F5344CB8AC3E}">
        <p14:creationId xmlns:p14="http://schemas.microsoft.com/office/powerpoint/2010/main" val="42684655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Autofit/>
          </a:bodyPr>
          <a:lstStyle/>
          <a:p>
            <a:pPr marL="255588" indent="-255588"/>
            <a:r>
              <a:rPr lang="en-GB" sz="1370" dirty="0" smtClean="0"/>
              <a:t>In the graphics world there has been the same argument for the last 30years, Mac or PC, they both have the same setup, graphics cards, memory etc</a:t>
            </a:r>
            <a:r>
              <a:rPr lang="en-GB" sz="1370" dirty="0"/>
              <a:t>.</a:t>
            </a:r>
            <a:r>
              <a:rPr lang="en-GB" sz="1370" dirty="0" smtClean="0"/>
              <a:t> they both have good quality monitor output and even use the same graphic programs to a degree, Photoshop, Office macromedia Suite. So why the difference.</a:t>
            </a:r>
          </a:p>
          <a:p>
            <a:pPr marL="255588" indent="-255588"/>
            <a:r>
              <a:rPr lang="en-GB" sz="1370" b="1" dirty="0" smtClean="0"/>
              <a:t>Mac</a:t>
            </a:r>
            <a:r>
              <a:rPr lang="en-GB" sz="1370" dirty="0" smtClean="0"/>
              <a:t> – for 30 years the machine has gone through multiple changes and names, </a:t>
            </a:r>
            <a:r>
              <a:rPr lang="en-GB" sz="1370" dirty="0"/>
              <a:t>13 current operating </a:t>
            </a:r>
            <a:r>
              <a:rPr lang="en-GB" sz="1370" dirty="0" smtClean="0"/>
              <a:t>systems on the current range, compatibility issues, its own standards in presentation like QTM instead of AVI as a standard but it has always dominated the graphics market.</a:t>
            </a:r>
          </a:p>
          <a:p>
            <a:pPr marL="255588" indent="-255588"/>
            <a:r>
              <a:rPr lang="en-GB" sz="1370" dirty="0" smtClean="0"/>
              <a:t>This is because of its superior graphics output on screen, the way it manages memory to operate programs like Photoshop and the interface which is just plain friendlier.</a:t>
            </a:r>
          </a:p>
          <a:p>
            <a:pPr marL="255588" indent="-255588"/>
            <a:r>
              <a:rPr lang="en-GB" sz="1370" dirty="0" smtClean="0"/>
              <a:t>Macs are built for two things, graphics and sound, both of which make up video. Programs on the mac like Premiere, iMovie, Avid, all show the power of both of these. They just work better.</a:t>
            </a:r>
          </a:p>
          <a:p>
            <a:pPr marL="255588" indent="-255588"/>
            <a:r>
              <a:rPr lang="en-GB" sz="1370" dirty="0" smtClean="0"/>
              <a:t>Output wise they use </a:t>
            </a:r>
            <a:r>
              <a:rPr lang="en-GB" sz="1370" dirty="0" err="1" smtClean="0"/>
              <a:t>DVi</a:t>
            </a:r>
            <a:r>
              <a:rPr lang="en-GB" sz="1370" dirty="0" smtClean="0"/>
              <a:t> as standard rather than VGA, something PC’s are starting to catch up with which makes transferring information faster. And they use USB’s which makes them more compatible with PC and universal hardware.</a:t>
            </a:r>
          </a:p>
          <a:p>
            <a:pPr marL="255588" indent="-255588"/>
            <a:r>
              <a:rPr lang="en-GB" sz="1370" b="1" dirty="0" smtClean="0"/>
              <a:t>PC’s</a:t>
            </a:r>
            <a:r>
              <a:rPr lang="en-GB" sz="1370" dirty="0" smtClean="0"/>
              <a:t> – They have developed like Apples but not as a single union. Apple is one company, one compatible hardware across the platforms, PC’s is hundreds. For the last 40years rival companies made hardware to push PC’s on but there were compatible issues. Cards like PCI cards had a range, memory could only fit in certain sockets, boxes were different sizes. But still PC’s outsold Apples 10-1. This made them more usable. Companies bought them because they were cheap, people learned to use them and relied on Windows despite faults.</a:t>
            </a:r>
          </a:p>
          <a:p>
            <a:pPr marL="255588" indent="-255588"/>
            <a:r>
              <a:rPr lang="en-GB" sz="1370" dirty="0" smtClean="0"/>
              <a:t>Programs are the same, more available than Apples, more broad in their availability. Cross compatibility with modern Apples and PC’s is less of an issue than it used to be with programs like Office, Adobe Suite and </a:t>
            </a:r>
            <a:r>
              <a:rPr lang="en-GB" sz="1370" dirty="0" err="1" smtClean="0"/>
              <a:t>Maxon</a:t>
            </a:r>
            <a:r>
              <a:rPr lang="en-GB" sz="1370" dirty="0" smtClean="0"/>
              <a:t> Software like 3DS Max. Pc’s were built for multiple purposes which makes them different from Apples, Games, Office, Internet, Programming etc. This multipurpose is another of the reasons they have been considered inferior.</a:t>
            </a:r>
          </a:p>
          <a:p>
            <a:pPr marL="0" lvl="1" indent="0">
              <a:spcBef>
                <a:spcPts val="400"/>
              </a:spcBef>
              <a:buSzPct val="68000"/>
              <a:buNone/>
            </a:pPr>
            <a:r>
              <a:rPr lang="en-GB" sz="1370" b="1" dirty="0" smtClean="0"/>
              <a:t>P1.8 </a:t>
            </a:r>
            <a:r>
              <a:rPr lang="en-GB" sz="1370" b="1" dirty="0"/>
              <a:t>– Task </a:t>
            </a:r>
            <a:r>
              <a:rPr lang="en-GB" sz="1370" b="1" dirty="0" smtClean="0"/>
              <a:t>10 </a:t>
            </a:r>
            <a:r>
              <a:rPr lang="en-GB" sz="1370" b="1" dirty="0"/>
              <a:t>- </a:t>
            </a:r>
            <a:r>
              <a:rPr lang="en-GB" sz="1370" dirty="0" smtClean="0"/>
              <a:t>Compare </a:t>
            </a:r>
            <a:r>
              <a:rPr lang="en-GB" sz="1370" dirty="0"/>
              <a:t>the </a:t>
            </a:r>
            <a:r>
              <a:rPr lang="en-GB" sz="1370" dirty="0" smtClean="0"/>
              <a:t>technologies </a:t>
            </a:r>
            <a:r>
              <a:rPr lang="en-GB" sz="1370" dirty="0"/>
              <a:t>behind </a:t>
            </a:r>
            <a:r>
              <a:rPr lang="en-GB" sz="1370" dirty="0" smtClean="0"/>
              <a:t>PC’s </a:t>
            </a:r>
            <a:r>
              <a:rPr lang="en-GB" sz="1370" dirty="0"/>
              <a:t>and </a:t>
            </a:r>
            <a:r>
              <a:rPr lang="en-GB" sz="1370" dirty="0" smtClean="0"/>
              <a:t>Apple Computers as a platform for Graphics Editing and discuss advantages </a:t>
            </a:r>
            <a:r>
              <a:rPr lang="en-GB" sz="1370" dirty="0"/>
              <a:t>and disadvantages of </a:t>
            </a:r>
            <a:r>
              <a:rPr lang="en-GB" sz="1370" dirty="0" smtClean="0"/>
              <a:t>these platforms </a:t>
            </a:r>
            <a:r>
              <a:rPr lang="en-GB" sz="1370" dirty="0"/>
              <a:t>in Image output and presentation.</a:t>
            </a:r>
          </a:p>
          <a:p>
            <a:pPr marL="255588" indent="-255588"/>
            <a:endParaRPr lang="en-GB" sz="1370" dirty="0" smtClean="0"/>
          </a:p>
        </p:txBody>
      </p:sp>
      <p:sp>
        <p:nvSpPr>
          <p:cNvPr id="3" name="Title 2"/>
          <p:cNvSpPr>
            <a:spLocks noGrp="1"/>
          </p:cNvSpPr>
          <p:nvPr>
            <p:ph type="title"/>
          </p:nvPr>
        </p:nvSpPr>
        <p:spPr>
          <a:xfrm>
            <a:off x="230832" y="116632"/>
            <a:ext cx="8733656" cy="864096"/>
          </a:xfrm>
        </p:spPr>
        <p:txBody>
          <a:bodyPr>
            <a:normAutofit/>
          </a:bodyPr>
          <a:lstStyle/>
          <a:p>
            <a:r>
              <a:rPr lang="en-GB" sz="2400" dirty="0" smtClean="0"/>
              <a:t>P1.8 </a:t>
            </a:r>
            <a:r>
              <a:rPr lang="en-GB" sz="2400" dirty="0"/>
              <a:t>- Know the hardware and software required to work with graphic images </a:t>
            </a:r>
            <a:r>
              <a:rPr lang="en-GB" sz="2400" dirty="0" smtClean="0"/>
              <a:t>- </a:t>
            </a:r>
            <a:r>
              <a:rPr lang="en-GB" sz="2400" dirty="0"/>
              <a:t>Computer </a:t>
            </a:r>
            <a:r>
              <a:rPr lang="en-GB" sz="2400" dirty="0" smtClean="0"/>
              <a:t>Platform </a:t>
            </a:r>
            <a:endParaRPr lang="en-GB" sz="2400" dirty="0"/>
          </a:p>
        </p:txBody>
      </p:sp>
    </p:spTree>
    <p:extLst>
      <p:ext uri="{BB962C8B-B14F-4D97-AF65-F5344CB8AC3E}">
        <p14:creationId xmlns:p14="http://schemas.microsoft.com/office/powerpoint/2010/main" val="27450779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rmAutofit/>
          </a:bodyPr>
          <a:lstStyle/>
          <a:p>
            <a:pPr marL="255588" indent="-255588"/>
            <a:r>
              <a:rPr lang="en-GB" sz="2000" dirty="0" smtClean="0"/>
              <a:t>Whatever Platform is used for image manipulation, there are internal hardware considerations which will have an affect on the speed and production security of image manipulation. Some of these are limited by the version of Art packages available and the other internal hardware of the computers, for instance a 32bit version of Windows will only use 4gb of memory for image processing, everything after that is redundant. Only 64bit computers manage memory better beyond 4gb.</a:t>
            </a:r>
          </a:p>
          <a:p>
            <a:pPr marL="447675" lvl="1"/>
            <a:r>
              <a:rPr lang="en-GB" sz="2000" b="1" dirty="0" smtClean="0"/>
              <a:t>Processor</a:t>
            </a:r>
            <a:r>
              <a:rPr lang="en-GB" sz="2000" dirty="0" smtClean="0"/>
              <a:t> – this is the brain of the computer, the more powerful the CPU the faster an image will be manipulated and the result processed to the screen or the printer. This means it will apply filters faster, rendering images more effectively (especially 3D images), batch processing and scrolling around an image when the resolution is very high or zoomed in quite close. Apples and PC’s have different CPU’s but the function and result is still the same.</a:t>
            </a:r>
          </a:p>
          <a:p>
            <a:pPr marL="447675" lvl="1"/>
            <a:r>
              <a:rPr lang="en-GB" sz="2000" dirty="0" smtClean="0"/>
              <a:t>The Processor is not something that can be </a:t>
            </a:r>
            <a:r>
              <a:rPr lang="en-GB" sz="2000" dirty="0"/>
              <a:t>changed </a:t>
            </a:r>
            <a:r>
              <a:rPr lang="en-GB" sz="2000" dirty="0" smtClean="0"/>
              <a:t>easily on either machine. On </a:t>
            </a:r>
            <a:r>
              <a:rPr lang="en-GB" sz="2000" dirty="0"/>
              <a:t>a PC this </a:t>
            </a:r>
            <a:r>
              <a:rPr lang="en-GB" sz="2000" dirty="0" smtClean="0"/>
              <a:t>could </a:t>
            </a:r>
            <a:r>
              <a:rPr lang="en-GB" sz="2000" dirty="0"/>
              <a:t>mean </a:t>
            </a:r>
            <a:r>
              <a:rPr lang="en-GB" sz="2000" dirty="0" smtClean="0"/>
              <a:t>removing</a:t>
            </a:r>
            <a:r>
              <a:rPr lang="en-GB" sz="2000" dirty="0"/>
              <a:t> the motherboard and </a:t>
            </a:r>
            <a:r>
              <a:rPr lang="en-GB" sz="2000" dirty="0" smtClean="0"/>
              <a:t>paying a lot of money. On an Apple do not bother.</a:t>
            </a:r>
            <a:endParaRPr lang="en-GB" sz="2000" dirty="0"/>
          </a:p>
        </p:txBody>
      </p:sp>
      <p:sp>
        <p:nvSpPr>
          <p:cNvPr id="3" name="Title 2"/>
          <p:cNvSpPr>
            <a:spLocks noGrp="1"/>
          </p:cNvSpPr>
          <p:nvPr>
            <p:ph type="title"/>
          </p:nvPr>
        </p:nvSpPr>
        <p:spPr>
          <a:xfrm>
            <a:off x="230832" y="116632"/>
            <a:ext cx="8733656" cy="864096"/>
          </a:xfrm>
        </p:spPr>
        <p:txBody>
          <a:bodyPr>
            <a:normAutofit/>
          </a:bodyPr>
          <a:lstStyle/>
          <a:p>
            <a:r>
              <a:rPr lang="en-GB" sz="2400" dirty="0" smtClean="0"/>
              <a:t>P1.9 -</a:t>
            </a:r>
            <a:r>
              <a:rPr lang="en-GB" sz="2400" dirty="0" smtClean="0"/>
              <a:t> </a:t>
            </a:r>
            <a:r>
              <a:rPr lang="en-GB" sz="2400" dirty="0"/>
              <a:t>Know the hardware and software required to work with graphic </a:t>
            </a:r>
            <a:r>
              <a:rPr lang="en-GB" sz="2400" dirty="0" smtClean="0"/>
              <a:t>images – Computer Hardware - Processor</a:t>
            </a:r>
            <a:endParaRPr lang="en-GB" sz="2400" dirty="0"/>
          </a:p>
        </p:txBody>
      </p:sp>
    </p:spTree>
    <p:extLst>
      <p:ext uri="{BB962C8B-B14F-4D97-AF65-F5344CB8AC3E}">
        <p14:creationId xmlns:p14="http://schemas.microsoft.com/office/powerpoint/2010/main" val="7889221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8712968" cy="5184576"/>
          </a:xfrm>
        </p:spPr>
        <p:txBody>
          <a:bodyPr>
            <a:noAutofit/>
          </a:bodyPr>
          <a:lstStyle/>
          <a:p>
            <a:pPr marL="255588" indent="-255588"/>
            <a:r>
              <a:rPr lang="en-GB" sz="1660" b="1" dirty="0" smtClean="0"/>
              <a:t>Graphics </a:t>
            </a:r>
            <a:r>
              <a:rPr lang="en-GB" sz="1660" b="1" dirty="0"/>
              <a:t>card</a:t>
            </a:r>
            <a:r>
              <a:rPr lang="en-GB" sz="1660" dirty="0"/>
              <a:t> </a:t>
            </a:r>
            <a:r>
              <a:rPr lang="en-GB" sz="1660" dirty="0" smtClean="0"/>
              <a:t>- </a:t>
            </a:r>
            <a:r>
              <a:rPr lang="en-GB" sz="1660" dirty="0"/>
              <a:t>Graphics cards handle all of the visual data within a computer, interpret it and display it via a </a:t>
            </a:r>
            <a:r>
              <a:rPr lang="en-GB" sz="1660" dirty="0" smtClean="0"/>
              <a:t>VDU. Components </a:t>
            </a:r>
            <a:r>
              <a:rPr lang="en-GB" sz="1660" dirty="0"/>
              <a:t>on a Graphics card include:</a:t>
            </a:r>
          </a:p>
          <a:p>
            <a:pPr marL="446088" lvl="1"/>
            <a:r>
              <a:rPr lang="en-GB" sz="1660" dirty="0"/>
              <a:t>GPU – Graphical Processing Unit is a dedicated microprocessor making calculations in order to display both 2D and 3D graphics. </a:t>
            </a:r>
          </a:p>
          <a:p>
            <a:pPr marL="446088" lvl="1"/>
            <a:r>
              <a:rPr lang="en-GB" sz="1660" dirty="0"/>
              <a:t>Motherboard interface – This is the method of connection and transfer of information between the motherboard.  These include PCI, AGP and PCI express.</a:t>
            </a:r>
          </a:p>
          <a:p>
            <a:pPr marL="446088" lvl="1"/>
            <a:r>
              <a:rPr lang="en-GB" sz="1660" dirty="0"/>
              <a:t>Video BIOS - </a:t>
            </a:r>
            <a:r>
              <a:rPr lang="en-US" sz="1660" dirty="0"/>
              <a:t>basic program that governs the video card's operations and provides the instructions that allow the computer and software to interface with the card.</a:t>
            </a:r>
            <a:endParaRPr lang="en-GB" sz="1660" dirty="0"/>
          </a:p>
          <a:p>
            <a:pPr marL="446088" lvl="1"/>
            <a:r>
              <a:rPr lang="en-GB" sz="1660" dirty="0"/>
              <a:t>Video memory – if the card is integrated onto the mother board it may use the computers RAM, otherwise it will have a dedicated amount of memory for use </a:t>
            </a:r>
            <a:r>
              <a:rPr lang="en-US" sz="1660" dirty="0"/>
              <a:t>for storing other data as well as the screen image such as object co-ordinates.</a:t>
            </a:r>
            <a:endParaRPr lang="en-GB" sz="1660" dirty="0"/>
          </a:p>
          <a:p>
            <a:pPr marL="446088" lvl="1"/>
            <a:r>
              <a:rPr lang="en-GB" sz="1660" dirty="0"/>
              <a:t>Random Access Memory Digital-to-Analogue Converter – This coverts the </a:t>
            </a:r>
            <a:r>
              <a:rPr lang="en-US" sz="1660" dirty="0"/>
              <a:t>digital signals produced by the computer processor into an analog signal which can be understood by the computer display</a:t>
            </a:r>
            <a:endParaRPr lang="en-GB" sz="1660" dirty="0"/>
          </a:p>
          <a:p>
            <a:pPr marL="446088" lvl="1"/>
            <a:r>
              <a:rPr lang="en-GB" sz="1660" dirty="0"/>
              <a:t>Output connectors – this is how the graphics card connectors to the VDU.  This can include DVI, HDMI and component.</a:t>
            </a:r>
          </a:p>
          <a:p>
            <a:pPr marL="446088" lvl="1"/>
            <a:r>
              <a:rPr lang="en-GB" sz="1660" dirty="0"/>
              <a:t>Cooling device – </a:t>
            </a:r>
            <a:r>
              <a:rPr lang="en-US" sz="1660" dirty="0"/>
              <a:t>Video cards may use a lot of electricity, which is converted into heat. If the heat isn't dissipated, the video card could overheat and be damaged. Cooling devices are incorporated to transfer the heat elsewhere.  Three common methods are h</a:t>
            </a:r>
            <a:r>
              <a:rPr lang="en-GB" sz="1660" dirty="0"/>
              <a:t>eat sink, fan or water block</a:t>
            </a:r>
            <a:r>
              <a:rPr lang="en-GB" sz="1660" dirty="0" smtClean="0"/>
              <a:t>.</a:t>
            </a:r>
            <a:endParaRPr lang="en-GB" sz="1660" dirty="0"/>
          </a:p>
        </p:txBody>
      </p:sp>
      <p:sp>
        <p:nvSpPr>
          <p:cNvPr id="3" name="Title 2"/>
          <p:cNvSpPr>
            <a:spLocks noGrp="1"/>
          </p:cNvSpPr>
          <p:nvPr>
            <p:ph type="title"/>
          </p:nvPr>
        </p:nvSpPr>
        <p:spPr/>
        <p:txBody>
          <a:bodyPr>
            <a:normAutofit/>
          </a:bodyPr>
          <a:lstStyle/>
          <a:p>
            <a:r>
              <a:rPr lang="en-GB" sz="2400" dirty="0" smtClean="0"/>
              <a:t>P1.9 - Know </a:t>
            </a:r>
            <a:r>
              <a:rPr lang="en-GB" sz="2400" dirty="0"/>
              <a:t>the hardware and software required to work with graphic images – Computer Hardware </a:t>
            </a:r>
            <a:r>
              <a:rPr lang="en-GB" sz="2400" dirty="0" smtClean="0"/>
              <a:t>– Graphics Card</a:t>
            </a:r>
            <a:endParaRPr lang="en-GB" sz="2400" dirty="0"/>
          </a:p>
        </p:txBody>
      </p:sp>
    </p:spTree>
    <p:extLst>
      <p:ext uri="{BB962C8B-B14F-4D97-AF65-F5344CB8AC3E}">
        <p14:creationId xmlns:p14="http://schemas.microsoft.com/office/powerpoint/2010/main" val="41149254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052737"/>
            <a:ext cx="6696744" cy="5184576"/>
          </a:xfrm>
        </p:spPr>
        <p:txBody>
          <a:bodyPr>
            <a:noAutofit/>
          </a:bodyPr>
          <a:lstStyle/>
          <a:p>
            <a:pPr marL="182563" indent="-169863"/>
            <a:r>
              <a:rPr lang="en-GB" sz="1660" dirty="0" smtClean="0"/>
              <a:t>Intensive image manipulation </a:t>
            </a:r>
            <a:r>
              <a:rPr lang="en-GB" sz="1660" dirty="0"/>
              <a:t>often rely on a powerful graphics processing unit (GPU), which accelerates the process of </a:t>
            </a:r>
            <a:r>
              <a:rPr lang="en-GB" sz="1660" dirty="0" smtClean="0"/>
              <a:t>drawing </a:t>
            </a:r>
            <a:r>
              <a:rPr lang="en-GB" sz="1660" dirty="0"/>
              <a:t>complex </a:t>
            </a:r>
            <a:r>
              <a:rPr lang="en-GB" sz="1660" dirty="0" smtClean="0"/>
              <a:t>images </a:t>
            </a:r>
            <a:r>
              <a:rPr lang="en-GB" sz="1660" dirty="0"/>
              <a:t>in real time. GPU’s may be an integrated part of the computer's motherboard, the most common solution in laptops, or come packaged with a discrete graphics card with a supply of dedicated Video RAM, connected to the motherboard through either an AGP or PCI-Express port. It is also possible to use multiple GPUs in a single computer, using technologies such as NVidia's Scalable Link Interface and ATI's </a:t>
            </a:r>
            <a:r>
              <a:rPr lang="en-GB" sz="1660" dirty="0" err="1"/>
              <a:t>CrossFire</a:t>
            </a:r>
            <a:r>
              <a:rPr lang="en-GB" sz="1660" dirty="0"/>
              <a:t> but all this takes money, time and effort and not all </a:t>
            </a:r>
            <a:r>
              <a:rPr lang="en-GB" sz="1660" dirty="0" smtClean="0"/>
              <a:t>imaging tools </a:t>
            </a:r>
            <a:r>
              <a:rPr lang="en-GB" sz="1660" dirty="0"/>
              <a:t>will take advantage of these, depending on the way </a:t>
            </a:r>
            <a:r>
              <a:rPr lang="en-GB" sz="1660" dirty="0" smtClean="0"/>
              <a:t>the operating system </a:t>
            </a:r>
            <a:r>
              <a:rPr lang="en-GB" sz="1660" dirty="0"/>
              <a:t>is programmed.</a:t>
            </a:r>
          </a:p>
          <a:p>
            <a:pPr marL="182563" indent="-169863"/>
            <a:r>
              <a:rPr lang="en-GB" sz="1660" dirty="0" smtClean="0"/>
              <a:t>Higher end graphics programs like 3D Studio Max, </a:t>
            </a:r>
            <a:r>
              <a:rPr lang="en-GB" sz="1660" dirty="0" err="1" smtClean="0"/>
              <a:t>ZBrush</a:t>
            </a:r>
            <a:r>
              <a:rPr lang="en-GB" sz="1660" dirty="0" smtClean="0"/>
              <a:t> and Maya will take fuller advantage of whatever the machine has going for it, especially the graphics cards. To create a 3D version of a file requires processing, especially if the image needs rotating within an environment.</a:t>
            </a:r>
          </a:p>
          <a:p>
            <a:pPr marL="182563" indent="-169863"/>
            <a:r>
              <a:rPr lang="en-GB" sz="1660" dirty="0" smtClean="0"/>
              <a:t>With the new 3D version of Photoshop this is also the case, the image needs to handle an object in a 3D world, calculate the location, the perspective, the shadowing and lighting, to do this through the CPU is slower than to process this through a dedicated image handling system like a graphics card.</a:t>
            </a:r>
            <a:endParaRPr lang="en-GB" sz="1660" dirty="0"/>
          </a:p>
        </p:txBody>
      </p:sp>
      <p:sp>
        <p:nvSpPr>
          <p:cNvPr id="3" name="Title 2"/>
          <p:cNvSpPr>
            <a:spLocks noGrp="1"/>
          </p:cNvSpPr>
          <p:nvPr>
            <p:ph type="title"/>
          </p:nvPr>
        </p:nvSpPr>
        <p:spPr/>
        <p:txBody>
          <a:bodyPr>
            <a:normAutofit/>
          </a:bodyPr>
          <a:lstStyle/>
          <a:p>
            <a:r>
              <a:rPr lang="en-GB" sz="2400" dirty="0"/>
              <a:t>P1.9 - Know </a:t>
            </a:r>
            <a:r>
              <a:rPr lang="en-GB" sz="2400" dirty="0"/>
              <a:t>the hardware and software required to work with graphic images – Computer Hardware </a:t>
            </a:r>
            <a:r>
              <a:rPr lang="en-GB" sz="2400" dirty="0" smtClean="0"/>
              <a:t>– Graphics Card</a:t>
            </a:r>
            <a:endParaRPr lang="en-GB" sz="2400" dirty="0"/>
          </a:p>
        </p:txBody>
      </p:sp>
      <p:pic>
        <p:nvPicPr>
          <p:cNvPr id="5122" name="Picture 2" descr="C:\Users\srafferty\Documents\School\School\Year 13\IT - Unit 18 - Computer Games Technology\Maya Examples\AlexSandri_0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09646" y="1052736"/>
            <a:ext cx="1996757" cy="1497568"/>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srafferty\Documents\School\School\Year 13\IT - Unit 18 - Computer Games Technology\Maya Examples\Alias_0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09645" y="2780928"/>
            <a:ext cx="1996757" cy="149756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srafferty\Documents\School\School\Year 13\IT - Unit 18 - Computer Games Technology\Maya Examples\Alias_06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8578" y="4437112"/>
            <a:ext cx="2007824" cy="1505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7214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rmAutofit fontScale="77500" lnSpcReduction="20000"/>
          </a:bodyPr>
          <a:lstStyle/>
          <a:p>
            <a:r>
              <a:rPr lang="en-GB" dirty="0"/>
              <a:t>RAM - Memory demands on a PC have grown exponentially over the years and doubles every time a new version of windows is released. Currently 2gb of memory is enough to run Windows Vista smoothly but not enough to </a:t>
            </a:r>
            <a:r>
              <a:rPr lang="en-GB" dirty="0" smtClean="0"/>
              <a:t>manage intensive graphics manipulation as well. </a:t>
            </a:r>
            <a:r>
              <a:rPr lang="en-GB" dirty="0"/>
              <a:t>3gb is good, 4gb is better.</a:t>
            </a:r>
          </a:p>
          <a:p>
            <a:r>
              <a:rPr lang="en-GB" dirty="0" smtClean="0"/>
              <a:t>Fifteen </a:t>
            </a:r>
            <a:r>
              <a:rPr lang="en-GB" dirty="0"/>
              <a:t>years ago with Windows 98, 256mb was the standard for a good </a:t>
            </a:r>
            <a:r>
              <a:rPr lang="en-GB" dirty="0" smtClean="0"/>
              <a:t>computer </a:t>
            </a:r>
            <a:r>
              <a:rPr lang="en-GB" dirty="0"/>
              <a:t>on a PC, 512mb for </a:t>
            </a:r>
            <a:r>
              <a:rPr lang="en-GB" dirty="0" smtClean="0"/>
              <a:t>3D package handling. But </a:t>
            </a:r>
            <a:r>
              <a:rPr lang="en-GB" dirty="0"/>
              <a:t>memory is necessary, the more there is, the faster </a:t>
            </a:r>
            <a:r>
              <a:rPr lang="en-GB" dirty="0" smtClean="0"/>
              <a:t>the processor can receive, manage and pass on information.</a:t>
            </a:r>
            <a:endParaRPr lang="en-GB" dirty="0"/>
          </a:p>
          <a:p>
            <a:r>
              <a:rPr lang="en-GB" dirty="0"/>
              <a:t>There are three standards for memory and all of them are speed based. DDR, DDR2 and DDR3. They have a clock speed, the faster the clock speed, the faster the processing time. And this improves </a:t>
            </a:r>
            <a:r>
              <a:rPr lang="en-GB" dirty="0" smtClean="0"/>
              <a:t>i</a:t>
            </a:r>
            <a:r>
              <a:rPr lang="en-GB" dirty="0"/>
              <a:t>mage handling</a:t>
            </a:r>
            <a:r>
              <a:rPr lang="en-GB" dirty="0" smtClean="0"/>
              <a:t>, </a:t>
            </a:r>
            <a:r>
              <a:rPr lang="en-GB" dirty="0"/>
              <a:t>the more processing power that is taken from the CPU, the faster the CPU can deal with the instruction code of the </a:t>
            </a:r>
            <a:r>
              <a:rPr lang="en-GB" dirty="0" smtClean="0"/>
              <a:t>art packages.</a:t>
            </a:r>
          </a:p>
          <a:p>
            <a:r>
              <a:rPr lang="en-GB" dirty="0" smtClean="0"/>
              <a:t>To have 4gb of memory now is standard, enough for Photoshop, Gimp and other packages to run smoothly without slow down. For higher level graphics packages like 3DS Max and Maya, 4GB is enough to run and do small things but not to render at speed, for these packages, the more memory, the faster the computer processing.</a:t>
            </a:r>
            <a:endParaRPr lang="en-GB" dirty="0"/>
          </a:p>
          <a:p>
            <a:pPr lvl="1"/>
            <a:endParaRPr lang="en-GB" dirty="0"/>
          </a:p>
        </p:txBody>
      </p:sp>
      <p:sp>
        <p:nvSpPr>
          <p:cNvPr id="3" name="Title 2"/>
          <p:cNvSpPr>
            <a:spLocks noGrp="1"/>
          </p:cNvSpPr>
          <p:nvPr>
            <p:ph type="title"/>
          </p:nvPr>
        </p:nvSpPr>
        <p:spPr/>
        <p:txBody>
          <a:bodyPr>
            <a:normAutofit/>
          </a:bodyPr>
          <a:lstStyle/>
          <a:p>
            <a:r>
              <a:rPr lang="en-GB" sz="2400" dirty="0"/>
              <a:t>P1.9 - Know </a:t>
            </a:r>
            <a:r>
              <a:rPr lang="en-GB" sz="2400" dirty="0"/>
              <a:t>the hardware and software required to work with graphic images – Computer Hardware </a:t>
            </a:r>
            <a:r>
              <a:rPr lang="en-GB" sz="2400" dirty="0" smtClean="0"/>
              <a:t>– RAM</a:t>
            </a:r>
            <a:endParaRPr lang="en-GB" sz="2400" dirty="0"/>
          </a:p>
        </p:txBody>
      </p:sp>
    </p:spTree>
    <p:extLst>
      <p:ext uri="{BB962C8B-B14F-4D97-AF65-F5344CB8AC3E}">
        <p14:creationId xmlns:p14="http://schemas.microsoft.com/office/powerpoint/2010/main" val="427518222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052737"/>
            <a:ext cx="8784976" cy="5256584"/>
          </a:xfrm>
        </p:spPr>
        <p:txBody>
          <a:bodyPr>
            <a:noAutofit/>
          </a:bodyPr>
          <a:lstStyle/>
          <a:p>
            <a:pPr marL="271463" lvl="1" indent="-271463">
              <a:buFont typeface="Wingdings 3" pitchFamily="18" charset="2"/>
              <a:buChar char="}"/>
            </a:pPr>
            <a:r>
              <a:rPr lang="en-GB" sz="1600" b="1" dirty="0" smtClean="0"/>
              <a:t>Storage </a:t>
            </a:r>
            <a:r>
              <a:rPr lang="en-GB" sz="1600" b="1" dirty="0"/>
              <a:t>mediums </a:t>
            </a:r>
            <a:r>
              <a:rPr lang="en-GB" sz="1600" dirty="0"/>
              <a:t>(e.g. HDD, Removable mediums (USB, Flash </a:t>
            </a:r>
            <a:r>
              <a:rPr lang="en-GB" sz="1600" dirty="0" smtClean="0"/>
              <a:t>Cards, </a:t>
            </a:r>
            <a:r>
              <a:rPr lang="en-GB" sz="1600" dirty="0" err="1"/>
              <a:t>Roms</a:t>
            </a:r>
            <a:r>
              <a:rPr lang="en-GB" sz="1600" dirty="0" smtClean="0"/>
              <a:t>). These are important if there are a lot of images or if there is a need to transport the images from the computer to another source. A good quality saved .Psd (Photoshop) file that is still intact in good resolution will take up 4mb of space, not much when you consider the size of removable storage mediums. The average memory stick is 16gb, enough for 4000 .Psd images. Removable hard drives are on average 320gb, this is 32,000 .Psd files.</a:t>
            </a:r>
          </a:p>
          <a:p>
            <a:pPr marL="271463" lvl="1" indent="-271463">
              <a:buFont typeface="Wingdings 3" pitchFamily="18" charset="2"/>
              <a:buChar char="}"/>
            </a:pPr>
            <a:r>
              <a:rPr lang="en-GB" sz="1600" dirty="0" smtClean="0"/>
              <a:t>The size of the Internal HDD is important because this is where the operating system is held, there will then be room set aside for the storage of files. Most packages also store a backup of the working file and it is necessary to have enough room for this and the original file otherwise the machine will slow down and if it crashes, there will be no backup to rescue. Computers also need room for windows backups, room for their own running modules which is why it is always necessary to have at least 2gb hard disk space free. Most modern computers have large HDD’s 320gb, 500gb, the price has come down considerably so having a large hard drive works out at about 10gb per £1. </a:t>
            </a:r>
          </a:p>
          <a:p>
            <a:pPr marL="271463" lvl="1" indent="-271463">
              <a:buFont typeface="Wingdings 3" pitchFamily="18" charset="2"/>
              <a:buChar char="}"/>
            </a:pPr>
            <a:r>
              <a:rPr lang="en-GB" sz="1600" dirty="0" smtClean="0"/>
              <a:t>But to email a 4mb file takes time, most email accounts are limited to processing 12mb, three images, this is where storage mediums come into play. Cloud can be an option but takes time, there is little transfer method faster than the one in your pocket.</a:t>
            </a:r>
          </a:p>
          <a:p>
            <a:pPr marL="271463" lvl="1" indent="-271463">
              <a:buFont typeface="Wingdings 3" pitchFamily="18" charset="2"/>
              <a:buChar char="}"/>
            </a:pPr>
            <a:r>
              <a:rPr lang="en-GB" sz="1600" dirty="0" smtClean="0"/>
              <a:t>For the professional levels these are more important. Storage mediums are useful for three things, carrying large files to clients, taking it away to work elsewhere and as a backup. Burning the files onto DVD is a one way process, great for backups of finished work but not of work-in-progress.</a:t>
            </a:r>
          </a:p>
          <a:p>
            <a:pPr marL="0" lvl="1" indent="0">
              <a:buNone/>
            </a:pPr>
            <a:r>
              <a:rPr lang="en-GB" sz="1600" b="1" dirty="0" smtClean="0"/>
              <a:t>P1.9 </a:t>
            </a:r>
            <a:r>
              <a:rPr lang="en-GB" sz="1600" b="1" dirty="0"/>
              <a:t>– Task </a:t>
            </a:r>
            <a:r>
              <a:rPr lang="en-GB" sz="1600" b="1" dirty="0" smtClean="0"/>
              <a:t>11 </a:t>
            </a:r>
            <a:r>
              <a:rPr lang="en-GB" sz="1600" b="1" dirty="0"/>
              <a:t>- </a:t>
            </a:r>
            <a:r>
              <a:rPr lang="en-GB" sz="1600" dirty="0" smtClean="0"/>
              <a:t>Describe </a:t>
            </a:r>
            <a:r>
              <a:rPr lang="en-GB" sz="1600" dirty="0"/>
              <a:t>the </a:t>
            </a:r>
            <a:r>
              <a:rPr lang="en-GB" sz="1600" dirty="0" smtClean="0"/>
              <a:t>internal hardware of computers and their function for </a:t>
            </a:r>
            <a:r>
              <a:rPr lang="en-GB" sz="1600" dirty="0"/>
              <a:t>Graphics Editing and discuss advantages and disadvantages of these platforms in Image output and presentation</a:t>
            </a:r>
            <a:r>
              <a:rPr lang="en-GB" sz="1600" dirty="0" smtClean="0"/>
              <a:t>.</a:t>
            </a:r>
            <a:endParaRPr lang="en-GB" sz="1600" dirty="0"/>
          </a:p>
        </p:txBody>
      </p:sp>
      <p:sp>
        <p:nvSpPr>
          <p:cNvPr id="3" name="Title 2"/>
          <p:cNvSpPr>
            <a:spLocks noGrp="1"/>
          </p:cNvSpPr>
          <p:nvPr>
            <p:ph type="title"/>
          </p:nvPr>
        </p:nvSpPr>
        <p:spPr/>
        <p:txBody>
          <a:bodyPr>
            <a:normAutofit/>
          </a:bodyPr>
          <a:lstStyle/>
          <a:p>
            <a:r>
              <a:rPr lang="en-GB" sz="2400" dirty="0"/>
              <a:t>P1.9 - Know </a:t>
            </a:r>
            <a:r>
              <a:rPr lang="en-GB" sz="2400" dirty="0"/>
              <a:t>the hardware and software required to work with graphic images – Computer Hardware </a:t>
            </a:r>
            <a:r>
              <a:rPr lang="en-GB" sz="2400" dirty="0" smtClean="0"/>
              <a:t>– Storage</a:t>
            </a:r>
            <a:endParaRPr lang="en-GB" sz="2400" dirty="0"/>
          </a:p>
        </p:txBody>
      </p:sp>
    </p:spTree>
    <p:extLst>
      <p:ext uri="{BB962C8B-B14F-4D97-AF65-F5344CB8AC3E}">
        <p14:creationId xmlns:p14="http://schemas.microsoft.com/office/powerpoint/2010/main" val="9214574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Autofit/>
          </a:bodyPr>
          <a:lstStyle/>
          <a:p>
            <a:pPr marL="255588" indent="-255588"/>
            <a:r>
              <a:rPr lang="en-GB" sz="1800" dirty="0" smtClean="0"/>
              <a:t>Once the hardware is sorted out, the user then needs to decide what kind of software package to use to create and edit their graphics. This will come down to four things, </a:t>
            </a:r>
            <a:r>
              <a:rPr lang="en-GB" sz="1800" b="1" dirty="0" smtClean="0"/>
              <a:t>competence</a:t>
            </a:r>
            <a:r>
              <a:rPr lang="en-GB" sz="1800" dirty="0" smtClean="0"/>
              <a:t>, </a:t>
            </a:r>
            <a:r>
              <a:rPr lang="en-GB" sz="1800" b="1" dirty="0" smtClean="0"/>
              <a:t>purpose,</a:t>
            </a:r>
            <a:r>
              <a:rPr lang="en-GB" sz="1800" dirty="0" smtClean="0"/>
              <a:t> </a:t>
            </a:r>
            <a:r>
              <a:rPr lang="en-GB" sz="1800" b="1" dirty="0" smtClean="0"/>
              <a:t>package ability</a:t>
            </a:r>
            <a:r>
              <a:rPr lang="en-GB" sz="1800" dirty="0" smtClean="0"/>
              <a:t> and </a:t>
            </a:r>
            <a:r>
              <a:rPr lang="en-GB" sz="1800" b="1" dirty="0" smtClean="0"/>
              <a:t>image type</a:t>
            </a:r>
            <a:r>
              <a:rPr lang="en-GB" sz="1800" dirty="0" smtClean="0"/>
              <a:t>.</a:t>
            </a:r>
          </a:p>
          <a:p>
            <a:pPr marL="255588" indent="-255588"/>
            <a:r>
              <a:rPr lang="en-GB" sz="1800" b="1" dirty="0" smtClean="0"/>
              <a:t>Competence</a:t>
            </a:r>
            <a:r>
              <a:rPr lang="en-GB" sz="1800" dirty="0" smtClean="0"/>
              <a:t> – Most people can figure out the tools within Paint within 10minutes, we have the standard features, brush, shape, text, colour, line and fill. All the art packages have these. The ability to use these is straight forward, if you feel confident about using them. For sketches there is no need to go beyond Paint, it is free, it is small, takes no memory and can save the files. Whereas Photoshop, there is so much in there, so many tools, pull outs, drop down menus. There are tutorial guide that take weeks to get through for features within the package. Professionals use it and only use a fraction of the tools each. When faced with the interface of Photoshop for the first time new users are put off.</a:t>
            </a:r>
          </a:p>
          <a:p>
            <a:pPr marL="255588" indent="-255588"/>
            <a:r>
              <a:rPr lang="en-GB" sz="1800" b="1" dirty="0"/>
              <a:t>Purpose</a:t>
            </a:r>
            <a:r>
              <a:rPr lang="en-GB" sz="1800" dirty="0"/>
              <a:t> – All Art packages have features that are there for a reason, either to create from scratch or edit something that exists. If you want to create a 2D logo with text Photoshop, Gimp and Fireworks are best, if you want to create a picture with layers then Photoshop and Gimp, if you want to create an image from scratch, then Paint can do that. But if the user wants to create a UV Map for a flattened output 3D image and add textures, then all the professionals use Photoshop. At the end of the day, the levels of detail dictate which package will be </a:t>
            </a:r>
            <a:r>
              <a:rPr lang="en-GB" sz="1800" dirty="0" smtClean="0"/>
              <a:t>used</a:t>
            </a:r>
            <a:r>
              <a:rPr lang="en-GB" sz="1800" dirty="0"/>
              <a:t>.</a:t>
            </a:r>
          </a:p>
        </p:txBody>
      </p:sp>
      <p:sp>
        <p:nvSpPr>
          <p:cNvPr id="3" name="Title 2"/>
          <p:cNvSpPr>
            <a:spLocks noGrp="1"/>
          </p:cNvSpPr>
          <p:nvPr>
            <p:ph type="title"/>
          </p:nvPr>
        </p:nvSpPr>
        <p:spPr/>
        <p:txBody>
          <a:bodyPr>
            <a:normAutofit/>
          </a:bodyPr>
          <a:lstStyle/>
          <a:p>
            <a:r>
              <a:rPr lang="en-GB" sz="2400" dirty="0" smtClean="0"/>
              <a:t>P1.10 - </a:t>
            </a:r>
            <a:r>
              <a:rPr lang="en-GB" sz="2400" dirty="0"/>
              <a:t>Know the hardware and software required to work with graphic images </a:t>
            </a:r>
            <a:r>
              <a:rPr lang="en-GB" sz="2400" dirty="0" smtClean="0"/>
              <a:t>- Packages</a:t>
            </a:r>
            <a:endParaRPr lang="en-GB" sz="2400" dirty="0"/>
          </a:p>
        </p:txBody>
      </p:sp>
    </p:spTree>
    <p:extLst>
      <p:ext uri="{BB962C8B-B14F-4D97-AF65-F5344CB8AC3E}">
        <p14:creationId xmlns:p14="http://schemas.microsoft.com/office/powerpoint/2010/main" val="274731509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Content Placeholder 1"/>
              <p:cNvSpPr>
                <a:spLocks noGrp="1"/>
              </p:cNvSpPr>
              <p:nvPr>
                <p:ph idx="1"/>
              </p:nvPr>
            </p:nvSpPr>
            <p:spPr>
              <a:xfrm>
                <a:off x="251520" y="1052737"/>
                <a:ext cx="8712968" cy="5328592"/>
              </a:xfrm>
            </p:spPr>
            <p:txBody>
              <a:bodyPr>
                <a:noAutofit/>
              </a:bodyPr>
              <a:lstStyle/>
              <a:p>
                <a:pPr marL="255588" indent="-255588"/>
                <a:r>
                  <a:rPr lang="en-GB" sz="1380" b="1" dirty="0" smtClean="0">
                    <a:cs typeface="Calibri" pitchFamily="34" charset="0"/>
                  </a:rPr>
                  <a:t>Package ability</a:t>
                </a:r>
                <a:r>
                  <a:rPr lang="en-GB" sz="1380" dirty="0" smtClean="0">
                    <a:cs typeface="Calibri" pitchFamily="34" charset="0"/>
                  </a:rPr>
                  <a:t> – It all comes down to layers and filters. Paint cannot do these, GIMP and Fireworks can but they are limited in their ranges, Photoshop can do all these and more. For 90% of users anything that can be done in Photoshop can be transferred skill wise to the other two packages, and they will do it quicker and smoother.</a:t>
                </a:r>
              </a:p>
              <a:p>
                <a:pPr marL="255588" indent="-255588"/>
                <a:r>
                  <a:rPr lang="en-GB" sz="1380" dirty="0" smtClean="0">
                    <a:cs typeface="Calibri" pitchFamily="34" charset="0"/>
                  </a:rPr>
                  <a:t>Fireworks is the middle ground for non-professional die-hard Photoshop users, it is better at some things because of this, managing image locations, manipulating text, altering specifics on the toolbar rather than the pull out tools Photoshop uses.</a:t>
                </a:r>
              </a:p>
              <a:p>
                <a:pPr marL="255588" indent="-255588"/>
                <a:r>
                  <a:rPr lang="en-GB" sz="1380" dirty="0" smtClean="0">
                    <a:cs typeface="Calibri" pitchFamily="34" charset="0"/>
                  </a:rPr>
                  <a:t>GIMP is similar but is more of a replacement for Fireworks and Photoshop for those who cannot afford Adobe things.</a:t>
                </a:r>
              </a:p>
              <a:p>
                <a:pPr marL="255588" indent="-255588"/>
                <a:r>
                  <a:rPr lang="en-GB" sz="1380" dirty="0" smtClean="0">
                    <a:cs typeface="Calibri" pitchFamily="34" charset="0"/>
                  </a:rPr>
                  <a:t>Output is important, all the packages need to be able to export as a Jpeg and Tiff. More professional packages need to be able to open file formats from other packages so they need .Psd importing at a higher </a:t>
                </a:r>
                <a:r>
                  <a:rPr lang="en-GB" sz="1380" dirty="0">
                    <a:cs typeface="Calibri" pitchFamily="34" charset="0"/>
                  </a:rPr>
                  <a:t>level and .</a:t>
                </a:r>
                <a:r>
                  <a:rPr lang="en-GB" sz="1380" dirty="0" err="1">
                    <a:cs typeface="Calibri" pitchFamily="34" charset="0"/>
                  </a:rPr>
                  <a:t>Png</a:t>
                </a:r>
                <a:r>
                  <a:rPr lang="en-GB" sz="1380" dirty="0">
                    <a:cs typeface="Calibri" pitchFamily="34" charset="0"/>
                  </a:rPr>
                  <a:t> at a </a:t>
                </a:r>
                <a:r>
                  <a:rPr lang="en-GB" sz="1380" dirty="0" smtClean="0">
                    <a:cs typeface="Calibri" pitchFamily="34" charset="0"/>
                  </a:rPr>
                  <a:t>lower level to maintain the levels of layers and formatting.</a:t>
                </a:r>
              </a:p>
              <a:p>
                <a:pPr marL="255588" indent="-255588"/>
                <a:r>
                  <a:rPr lang="en-GB" sz="1380" b="1" dirty="0" smtClean="0">
                    <a:cs typeface="Calibri" pitchFamily="34" charset="0"/>
                  </a:rPr>
                  <a:t>Image Type</a:t>
                </a:r>
                <a:r>
                  <a:rPr lang="en-GB" sz="1380" dirty="0" smtClean="0">
                    <a:cs typeface="Calibri" pitchFamily="34" charset="0"/>
                  </a:rPr>
                  <a:t> – there are two types of images, vector and bitmap, bitmap is images, pictures, created in packages like Photoshop that use pixels to create the image. Vector graphics on the other hand are mathematically calculated forms, work out by the computer as coordinates on the screen. A Vector image like a circle is </a:t>
                </a:r>
                <a14:m>
                  <m:oMath xmlns:m="http://schemas.openxmlformats.org/officeDocument/2006/math">
                    <m:r>
                      <a:rPr lang="el-GR" sz="1380" i="1" smtClean="0">
                        <a:latin typeface="Cambria Math"/>
                      </a:rPr>
                      <m:t>𝜋</m:t>
                    </m:r>
                    <m:sSup>
                      <m:sSupPr>
                        <m:ctrlPr>
                          <a:rPr lang="en-GB" sz="1380" i="1" smtClean="0">
                            <a:latin typeface="Cambria Math"/>
                          </a:rPr>
                        </m:ctrlPr>
                      </m:sSupPr>
                      <m:e>
                        <m:r>
                          <a:rPr lang="en-GB" sz="1380" i="1" smtClean="0">
                            <a:latin typeface="Cambria Math"/>
                          </a:rPr>
                          <m:t>𝑟</m:t>
                        </m:r>
                      </m:e>
                      <m:sup>
                        <m:r>
                          <a:rPr lang="en-GB" sz="1380" i="1" smtClean="0">
                            <a:latin typeface="Cambria Math"/>
                          </a:rPr>
                          <m:t>2</m:t>
                        </m:r>
                      </m:sup>
                    </m:sSup>
                    <m:r>
                      <a:rPr lang="en-GB" sz="1380" b="0" i="1" smtClean="0">
                        <a:latin typeface="Cambria Math"/>
                      </a:rPr>
                      <m:t>,</m:t>
                    </m:r>
                  </m:oMath>
                </a14:m>
                <a:r>
                  <a:rPr lang="en-GB" sz="1380" dirty="0" smtClean="0">
                    <a:cs typeface="Calibri" pitchFamily="34" charset="0"/>
                  </a:rPr>
                  <a:t> and oval is the same with the x and y dimension decreased or increased. When the computer needs to make it larger, instead of increasing the pixels, it merely changes the dimensions of the formula. Therefor the image can be printed as large as necessary, shrunken, stretched or skewed without the loss of quality.</a:t>
                </a:r>
              </a:p>
              <a:p>
                <a:pPr marL="255588" indent="-255588"/>
                <a:r>
                  <a:rPr lang="en-GB" sz="1380" dirty="0" smtClean="0">
                    <a:cs typeface="Calibri" pitchFamily="34" charset="0"/>
                  </a:rPr>
                  <a:t>More importantly the image is a series of calculations, not pixels, therefor the amount of information and the length of time to calculate that position is far less, takes up less room and therefor the file size is far smaller no matter how complicated it is.</a:t>
                </a:r>
              </a:p>
              <a:p>
                <a:pPr marL="255588" indent="-255588"/>
                <a:r>
                  <a:rPr lang="en-GB" sz="1380" dirty="0" smtClean="0">
                    <a:cs typeface="Calibri" pitchFamily="34" charset="0"/>
                  </a:rPr>
                  <a:t>An example of a vector graphic program is Illustrator or Freehand and can be compared to Photoshop for a lot of features.</a:t>
                </a:r>
                <a:endParaRPr lang="en-GB" sz="1380" dirty="0">
                  <a:cs typeface="Calibri" pitchFamily="34" charset="0"/>
                </a:endParaRPr>
              </a:p>
              <a:p>
                <a:pPr marL="0" lvl="1" indent="0">
                  <a:spcBef>
                    <a:spcPts val="400"/>
                  </a:spcBef>
                  <a:buSzPct val="68000"/>
                  <a:buNone/>
                </a:pPr>
                <a:r>
                  <a:rPr lang="en-GB" sz="1380" b="1" dirty="0" smtClean="0">
                    <a:cs typeface="Calibri" pitchFamily="34" charset="0"/>
                  </a:rPr>
                  <a:t>P1.10 </a:t>
                </a:r>
                <a:r>
                  <a:rPr lang="en-GB" sz="1380" b="1" dirty="0">
                    <a:cs typeface="Calibri" pitchFamily="34" charset="0"/>
                  </a:rPr>
                  <a:t>– Task </a:t>
                </a:r>
                <a:r>
                  <a:rPr lang="en-GB" sz="1380" b="1" dirty="0" smtClean="0">
                    <a:cs typeface="Calibri" pitchFamily="34" charset="0"/>
                  </a:rPr>
                  <a:t>12 </a:t>
                </a:r>
                <a:r>
                  <a:rPr lang="en-GB" sz="1380" b="1" dirty="0">
                    <a:cs typeface="Calibri" pitchFamily="34" charset="0"/>
                  </a:rPr>
                  <a:t>- </a:t>
                </a:r>
                <a:r>
                  <a:rPr lang="en-GB" sz="1380" dirty="0">
                    <a:cs typeface="Calibri" pitchFamily="34" charset="0"/>
                  </a:rPr>
                  <a:t>Describe the </a:t>
                </a:r>
                <a:r>
                  <a:rPr lang="en-GB" sz="1380" dirty="0" smtClean="0">
                    <a:cs typeface="Calibri" pitchFamily="34" charset="0"/>
                  </a:rPr>
                  <a:t>different graphic editing options and their advantages and disadvantages </a:t>
                </a:r>
                <a:r>
                  <a:rPr lang="en-GB" sz="1380" dirty="0">
                    <a:cs typeface="Calibri" pitchFamily="34" charset="0"/>
                  </a:rPr>
                  <a:t>in Image output and presentation</a:t>
                </a:r>
                <a:r>
                  <a:rPr lang="en-GB" sz="1380" dirty="0" smtClean="0">
                    <a:cs typeface="Calibri" pitchFamily="34" charset="0"/>
                  </a:rPr>
                  <a:t>.</a:t>
                </a:r>
                <a:endParaRPr lang="en-GB" sz="1380" dirty="0">
                  <a:cs typeface="Calibri" pitchFamily="34" charset="0"/>
                </a:endParaRPr>
              </a:p>
            </p:txBody>
          </p:sp>
        </mc:Choice>
        <mc:Fallback>
          <p:sp>
            <p:nvSpPr>
              <p:cNvPr id="2" name="Content Placeholder 1"/>
              <p:cNvSpPr>
                <a:spLocks noGrp="1" noRot="1" noChangeAspect="1" noMove="1" noResize="1" noEditPoints="1" noAdjustHandles="1" noChangeArrowheads="1" noChangeShapeType="1" noTextEdit="1"/>
              </p:cNvSpPr>
              <p:nvPr>
                <p:ph idx="1"/>
              </p:nvPr>
            </p:nvSpPr>
            <p:spPr>
              <a:xfrm>
                <a:off x="251520" y="1052737"/>
                <a:ext cx="8712968" cy="5328592"/>
              </a:xfrm>
              <a:blipFill rotWithShape="1">
                <a:blip r:embed="rId2"/>
                <a:stretch>
                  <a:fillRect l="-140" t="-114" r="-490" b="-4348"/>
                </a:stretch>
              </a:blipFill>
            </p:spPr>
            <p:txBody>
              <a:bodyPr/>
              <a:lstStyle/>
              <a:p>
                <a:r>
                  <a:rPr lang="en-GB">
                    <a:noFill/>
                  </a:rPr>
                  <a:t> </a:t>
                </a:r>
              </a:p>
            </p:txBody>
          </p:sp>
        </mc:Fallback>
      </mc:AlternateContent>
      <p:sp>
        <p:nvSpPr>
          <p:cNvPr id="3" name="Title 2"/>
          <p:cNvSpPr>
            <a:spLocks noGrp="1"/>
          </p:cNvSpPr>
          <p:nvPr>
            <p:ph type="title"/>
          </p:nvPr>
        </p:nvSpPr>
        <p:spPr/>
        <p:txBody>
          <a:bodyPr>
            <a:normAutofit/>
          </a:bodyPr>
          <a:lstStyle/>
          <a:p>
            <a:r>
              <a:rPr lang="en-GB" sz="2400" dirty="0"/>
              <a:t>P1.10 - Know </a:t>
            </a:r>
            <a:r>
              <a:rPr lang="en-GB" sz="2400" dirty="0"/>
              <a:t>the hardware and software required to work with graphic images </a:t>
            </a:r>
            <a:r>
              <a:rPr lang="en-GB" sz="2400" dirty="0" smtClean="0"/>
              <a:t>- Packages</a:t>
            </a:r>
            <a:endParaRPr lang="en-GB" sz="2400" dirty="0"/>
          </a:p>
        </p:txBody>
      </p:sp>
    </p:spTree>
    <p:extLst>
      <p:ext uri="{BB962C8B-B14F-4D97-AF65-F5344CB8AC3E}">
        <p14:creationId xmlns:p14="http://schemas.microsoft.com/office/powerpoint/2010/main" val="15414795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800" dirty="0"/>
              <a:t>P1.1 - Interactive Media </a:t>
            </a:r>
            <a:r>
              <a:rPr lang="en-GB" sz="2800" dirty="0" smtClean="0"/>
              <a:t>Outputs – Interactive Television</a:t>
            </a:r>
            <a:endParaRPr lang="en-US" sz="2800" b="1" dirty="0"/>
          </a:p>
        </p:txBody>
      </p:sp>
      <p:sp>
        <p:nvSpPr>
          <p:cNvPr id="5" name="Content Placeholder 2"/>
          <p:cNvSpPr txBox="1">
            <a:spLocks/>
          </p:cNvSpPr>
          <p:nvPr/>
        </p:nvSpPr>
        <p:spPr>
          <a:xfrm>
            <a:off x="179512" y="692696"/>
            <a:ext cx="6264696" cy="540060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Calibri" pitchFamily="34" charset="0"/>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Calibri" pitchFamily="34" charset="0"/>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Calibri" pitchFamily="34" charset="0"/>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Calibri" pitchFamily="34" charset="0"/>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Calibri" pitchFamily="34" charset="0"/>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255588" indent="-255588"/>
            <a:r>
              <a:rPr lang="en-GB" sz="2000" b="1" dirty="0" smtClean="0"/>
              <a:t>Style</a:t>
            </a:r>
            <a:r>
              <a:rPr lang="en-GB" sz="2000" dirty="0" smtClean="0"/>
              <a:t> – Single screen, small icons, ordered in priority, image based, interactive on rollover. Icons are universal, symbolic with company icons on the Internet.</a:t>
            </a:r>
          </a:p>
          <a:p>
            <a:pPr marL="255588" indent="-255588"/>
            <a:r>
              <a:rPr lang="en-GB" sz="2000" b="1" dirty="0" smtClean="0"/>
              <a:t>Choice of background and selected images </a:t>
            </a:r>
            <a:r>
              <a:rPr lang="en-GB" sz="2000" dirty="0" smtClean="0"/>
              <a:t>– Small icons, recognisable images, sometimes falls on second screens, designed for pixel depth, stand out against background including drop shadow or bevelled icon. Background fills screen, usually a design not an image to make icons stand out.</a:t>
            </a:r>
          </a:p>
          <a:p>
            <a:pPr marL="255588" indent="-255588"/>
            <a:r>
              <a:rPr lang="en-GB" sz="2000" b="1" dirty="0" smtClean="0"/>
              <a:t>Navigation method  </a:t>
            </a:r>
            <a:r>
              <a:rPr lang="en-GB" sz="2000" dirty="0" smtClean="0"/>
              <a:t>- Rollover buttons, cursor controlled rather than point and click, makes popping sound when selection is being made, goes straight to selection rather than preview unless a video.</a:t>
            </a:r>
          </a:p>
          <a:p>
            <a:pPr marL="255588" indent="-255588"/>
            <a:r>
              <a:rPr lang="en-GB" sz="2000" b="1" dirty="0" smtClean="0"/>
              <a:t>Intent</a:t>
            </a:r>
            <a:r>
              <a:rPr lang="en-GB" sz="2000" dirty="0" smtClean="0"/>
              <a:t> – Start programs, run videos, show images, play music, visit websites, start applications like Skype or games. Shortcuts, drop down menus often included for additional content.</a:t>
            </a:r>
            <a:endParaRPr lang="en-GB" sz="2000" dirty="0"/>
          </a:p>
        </p:txBody>
      </p:sp>
      <p:pic>
        <p:nvPicPr>
          <p:cNvPr id="6" name="Picture 2" descr="http://www.gillesbailly.fr/publis/ITV_touch_less_Finger_Count.png"/>
          <p:cNvPicPr>
            <a:picLocks noChangeAspect="1" noChangeArrowheads="1"/>
          </p:cNvPicPr>
          <p:nvPr/>
        </p:nvPicPr>
        <p:blipFill>
          <a:blip r:embed="rId3" cstate="print"/>
          <a:srcRect/>
          <a:stretch>
            <a:fillRect/>
          </a:stretch>
        </p:blipFill>
        <p:spPr bwMode="auto">
          <a:xfrm>
            <a:off x="6660232" y="936175"/>
            <a:ext cx="2161061" cy="1772745"/>
          </a:xfrm>
          <a:prstGeom prst="rect">
            <a:avLst/>
          </a:prstGeom>
          <a:noFill/>
        </p:spPr>
      </p:pic>
      <p:pic>
        <p:nvPicPr>
          <p:cNvPr id="7" name="Picture 4" descr="http://maybeinc.com/emails/2012-03/television.jpg"/>
          <p:cNvPicPr>
            <a:picLocks noChangeAspect="1" noChangeArrowheads="1"/>
          </p:cNvPicPr>
          <p:nvPr/>
        </p:nvPicPr>
        <p:blipFill>
          <a:blip r:embed="rId4" cstate="print"/>
          <a:srcRect/>
          <a:stretch>
            <a:fillRect/>
          </a:stretch>
        </p:blipFill>
        <p:spPr bwMode="auto">
          <a:xfrm>
            <a:off x="6660232" y="2982571"/>
            <a:ext cx="2232248" cy="1497957"/>
          </a:xfrm>
          <a:prstGeom prst="rect">
            <a:avLst/>
          </a:prstGeom>
          <a:noFill/>
        </p:spPr>
      </p:pic>
      <p:pic>
        <p:nvPicPr>
          <p:cNvPr id="8" name="Picture 6" descr="http://redboard.rogers.com/wp-content/uploads/2010/08/Quick-Start-Menu.jpg"/>
          <p:cNvPicPr>
            <a:picLocks noChangeAspect="1" noChangeArrowheads="1"/>
          </p:cNvPicPr>
          <p:nvPr/>
        </p:nvPicPr>
        <p:blipFill>
          <a:blip r:embed="rId5" cstate="print"/>
          <a:srcRect/>
          <a:stretch>
            <a:fillRect/>
          </a:stretch>
        </p:blipFill>
        <p:spPr bwMode="auto">
          <a:xfrm>
            <a:off x="6660232" y="4581128"/>
            <a:ext cx="2267744" cy="1715101"/>
          </a:xfrm>
          <a:prstGeom prst="rect">
            <a:avLst/>
          </a:prstGeom>
          <a:noFill/>
        </p:spPr>
      </p:pic>
    </p:spTree>
    <p:extLst>
      <p:ext uri="{BB962C8B-B14F-4D97-AF65-F5344CB8AC3E}">
        <p14:creationId xmlns:p14="http://schemas.microsoft.com/office/powerpoint/2010/main" val="1642596785"/>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7"/>
            <a:ext cx="4608512" cy="5328592"/>
          </a:xfrm>
        </p:spPr>
        <p:txBody>
          <a:bodyPr>
            <a:noAutofit/>
          </a:bodyPr>
          <a:lstStyle/>
          <a:p>
            <a:pPr marL="182563" indent="-171450"/>
            <a:r>
              <a:rPr lang="en-GB" sz="1800" dirty="0" smtClean="0"/>
              <a:t>With the choice made between vector and bitmap, the user now has to choose which of the multiple packages at hand to use for the creation and editing of their chosen graphic formats. As stated they each have their merits and disadvantages, either ease of use, learning curve, features or lack of them, availability or accessibility.</a:t>
            </a:r>
          </a:p>
          <a:p>
            <a:pPr marL="182563" indent="-171450"/>
            <a:r>
              <a:rPr lang="en-GB" sz="1800" dirty="0" smtClean="0"/>
              <a:t>You need to research and discuss the different merits of the available packages, Photoshop, Paint, GIMP, Fireworks and Illustrator and explain your choice of selected package.</a:t>
            </a:r>
            <a:endParaRPr lang="en-GB" sz="1800" dirty="0"/>
          </a:p>
          <a:p>
            <a:pPr marL="11113" lvl="1" indent="0">
              <a:spcBef>
                <a:spcPts val="400"/>
              </a:spcBef>
              <a:buSzPct val="68000"/>
              <a:buNone/>
            </a:pPr>
            <a:r>
              <a:rPr lang="en-GB" sz="1800" b="1" dirty="0" smtClean="0"/>
              <a:t>P1.10 </a:t>
            </a:r>
            <a:r>
              <a:rPr lang="en-GB" sz="1800" b="1" dirty="0" smtClean="0"/>
              <a:t>– </a:t>
            </a:r>
            <a:r>
              <a:rPr lang="en-GB" sz="1800" b="1" dirty="0"/>
              <a:t>Task </a:t>
            </a:r>
            <a:r>
              <a:rPr lang="en-GB" sz="1800" b="1" dirty="0" smtClean="0"/>
              <a:t>13 </a:t>
            </a:r>
            <a:r>
              <a:rPr lang="en-GB" sz="1800" b="1" dirty="0"/>
              <a:t>- </a:t>
            </a:r>
            <a:r>
              <a:rPr lang="en-GB" sz="1800" dirty="0"/>
              <a:t>Describe </a:t>
            </a:r>
            <a:r>
              <a:rPr lang="en-GB" sz="1800" dirty="0" smtClean="0"/>
              <a:t>and compare the different image processing packages available and their advantages and disadvantages </a:t>
            </a:r>
            <a:r>
              <a:rPr lang="en-GB" sz="1800" dirty="0"/>
              <a:t>in Image output and presentation</a:t>
            </a:r>
            <a:r>
              <a:rPr lang="en-GB" sz="1800" dirty="0" smtClean="0"/>
              <a:t>.</a:t>
            </a:r>
            <a:endParaRPr lang="en-GB" sz="1800" dirty="0"/>
          </a:p>
        </p:txBody>
      </p:sp>
      <p:sp>
        <p:nvSpPr>
          <p:cNvPr id="3" name="Title 2"/>
          <p:cNvSpPr>
            <a:spLocks noGrp="1"/>
          </p:cNvSpPr>
          <p:nvPr>
            <p:ph type="title"/>
          </p:nvPr>
        </p:nvSpPr>
        <p:spPr/>
        <p:txBody>
          <a:bodyPr>
            <a:normAutofit/>
          </a:bodyPr>
          <a:lstStyle/>
          <a:p>
            <a:r>
              <a:rPr lang="en-GB" sz="2400" dirty="0" smtClean="0"/>
              <a:t>P1.10 - Know </a:t>
            </a:r>
            <a:r>
              <a:rPr lang="en-GB" sz="2400" dirty="0"/>
              <a:t>the hardware and software required to work with graphic images </a:t>
            </a:r>
            <a:r>
              <a:rPr lang="en-GB" sz="2400" dirty="0" smtClean="0"/>
              <a:t>- Packages</a:t>
            </a:r>
            <a:endParaRPr lang="en-GB" sz="2400" dirty="0"/>
          </a:p>
        </p:txBody>
      </p:sp>
      <p:pic>
        <p:nvPicPr>
          <p:cNvPr id="16" name="Picture 15" descr="http://edutech.csun.edu/eduwiki/ULimages/thumb/b/ba/Compare_table01.jpg/770px-Compare_table01.jpg.png"/>
          <p:cNvPicPr/>
          <p:nvPr/>
        </p:nvPicPr>
        <p:blipFill>
          <a:blip r:embed="rId2" cstate="print"/>
          <a:srcRect/>
          <a:stretch>
            <a:fillRect/>
          </a:stretch>
        </p:blipFill>
        <p:spPr bwMode="auto">
          <a:xfrm>
            <a:off x="4993423" y="1052736"/>
            <a:ext cx="3941318" cy="2952328"/>
          </a:xfrm>
          <a:prstGeom prst="rect">
            <a:avLst/>
          </a:prstGeom>
          <a:noFill/>
          <a:ln w="9525">
            <a:noFill/>
            <a:miter lim="800000"/>
            <a:headEnd/>
            <a:tailEnd/>
          </a:ln>
        </p:spPr>
      </p:pic>
      <p:pic>
        <p:nvPicPr>
          <p:cNvPr id="17" name="Picture 16" descr="http://www.printwand.com/blog/media/2012/01/indesign-vs-illustrator-vs-photoshop.jpg"/>
          <p:cNvPicPr/>
          <p:nvPr/>
        </p:nvPicPr>
        <p:blipFill>
          <a:blip r:embed="rId3" cstate="print"/>
          <a:srcRect/>
          <a:stretch>
            <a:fillRect/>
          </a:stretch>
        </p:blipFill>
        <p:spPr bwMode="auto">
          <a:xfrm>
            <a:off x="4993422" y="4046205"/>
            <a:ext cx="4039322" cy="2335123"/>
          </a:xfrm>
          <a:prstGeom prst="rect">
            <a:avLst/>
          </a:prstGeom>
          <a:noFill/>
          <a:ln w="9525">
            <a:noFill/>
            <a:miter lim="800000"/>
            <a:headEnd/>
            <a:tailEnd/>
          </a:ln>
        </p:spPr>
      </p:pic>
    </p:spTree>
    <p:extLst>
      <p:ext uri="{BB962C8B-B14F-4D97-AF65-F5344CB8AC3E}">
        <p14:creationId xmlns:p14="http://schemas.microsoft.com/office/powerpoint/2010/main" val="17235840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052736"/>
            <a:ext cx="8712968" cy="5472607"/>
          </a:xfrm>
        </p:spPr>
        <p:txBody>
          <a:bodyPr>
            <a:normAutofit/>
          </a:bodyPr>
          <a:lstStyle/>
          <a:p>
            <a:pPr marL="255588" indent="-255588"/>
            <a:r>
              <a:rPr lang="en-GB" sz="1800" dirty="0" smtClean="0"/>
              <a:t>The alternative to taking your own images or creating them from scratch is to source them from websites that have copyright free materials. The internet is a huge source for images, with restrictions. Stock images is from companies who have sourced their own materials and provide a service for the customer. With permission, use for those images are then given to the customer for that one purpose.</a:t>
            </a:r>
          </a:p>
          <a:p>
            <a:pPr marL="255588" indent="-255588"/>
            <a:r>
              <a:rPr lang="en-GB" sz="1800" dirty="0" smtClean="0"/>
              <a:t>The benefit of this is that these images are very high quality and suitable for purpose. They usually have the detritus of standard photographs removed, people, objects and distractions and can be sourced like searching through a catalogue, stored in folders and categories, cross referenced and amenable.</a:t>
            </a:r>
          </a:p>
          <a:p>
            <a:pPr marL="255588" indent="-255588"/>
            <a:r>
              <a:rPr lang="en-GB" sz="1800" dirty="0" smtClean="0"/>
              <a:t>These can be gained </a:t>
            </a:r>
            <a:r>
              <a:rPr lang="en-GB" sz="1800" dirty="0"/>
              <a:t>from </a:t>
            </a:r>
            <a:r>
              <a:rPr lang="en-GB" sz="1800" dirty="0" smtClean="0"/>
              <a:t>photography and specialist magazines on the cover disks of from the website vaults. Magazines like 3D World and 3D Artist give away 3D images, Photoshop Now and Photoshop Elements give away edited layered Photoshop images and installed programs sometimes have a stock library of their own for the customer to use and experiment with.</a:t>
            </a:r>
          </a:p>
          <a:p>
            <a:pPr marL="255588" indent="-255588"/>
            <a:r>
              <a:rPr lang="en-GB" sz="1800" dirty="0" smtClean="0"/>
              <a:t>Websites such as </a:t>
            </a:r>
            <a:r>
              <a:rPr lang="en-GB" sz="1800" dirty="0" smtClean="0">
                <a:hlinkClick r:id="rId2"/>
              </a:rPr>
              <a:t>http</a:t>
            </a:r>
            <a:r>
              <a:rPr lang="en-GB" sz="1800" dirty="0">
                <a:hlinkClick r:id="rId2"/>
              </a:rPr>
              <a:t>://openphoto.net</a:t>
            </a:r>
            <a:r>
              <a:rPr lang="en-GB" sz="1800" dirty="0" smtClean="0">
                <a:hlinkClick r:id="rId2"/>
              </a:rPr>
              <a:t>/</a:t>
            </a:r>
            <a:r>
              <a:rPr lang="en-GB" sz="1800" dirty="0" smtClean="0"/>
              <a:t> and </a:t>
            </a:r>
            <a:r>
              <a:rPr lang="en-GB" sz="1800" dirty="0" smtClean="0">
                <a:hlinkClick r:id="rId3"/>
              </a:rPr>
              <a:t>http</a:t>
            </a:r>
            <a:r>
              <a:rPr lang="en-GB" sz="1800" dirty="0">
                <a:hlinkClick r:id="rId3"/>
              </a:rPr>
              <a:t>://www.stockvault.net</a:t>
            </a:r>
            <a:r>
              <a:rPr lang="en-GB" sz="1800" dirty="0" smtClean="0">
                <a:hlinkClick r:id="rId3"/>
              </a:rPr>
              <a:t>/</a:t>
            </a:r>
            <a:r>
              <a:rPr lang="en-GB" sz="1800" dirty="0" smtClean="0"/>
              <a:t> have examples to use as does less specific websites such as </a:t>
            </a:r>
            <a:r>
              <a:rPr lang="en-GB" sz="1800" dirty="0" smtClean="0"/>
              <a:t>NASA.</a:t>
            </a:r>
            <a:endParaRPr lang="en-GB" sz="1800" dirty="0" smtClean="0"/>
          </a:p>
          <a:p>
            <a:pPr marL="0" lvl="1" indent="0">
              <a:spcBef>
                <a:spcPts val="400"/>
              </a:spcBef>
              <a:buSzPct val="68000"/>
              <a:buNone/>
            </a:pPr>
            <a:r>
              <a:rPr lang="en-GB" sz="1800" b="1" dirty="0" smtClean="0"/>
              <a:t>P1.11 </a:t>
            </a:r>
            <a:r>
              <a:rPr lang="en-GB" sz="1800" b="1" dirty="0"/>
              <a:t>– Task </a:t>
            </a:r>
            <a:r>
              <a:rPr lang="en-GB" sz="1800" b="1" dirty="0" smtClean="0"/>
              <a:t>14 </a:t>
            </a:r>
            <a:r>
              <a:rPr lang="en-GB" sz="1800" b="1" dirty="0"/>
              <a:t>- </a:t>
            </a:r>
            <a:r>
              <a:rPr lang="en-GB" sz="1800" dirty="0"/>
              <a:t>Describe </a:t>
            </a:r>
            <a:r>
              <a:rPr lang="en-GB" sz="1800" dirty="0" smtClean="0"/>
              <a:t>the purpose of  availability of sourced and pre-selective materials </a:t>
            </a:r>
            <a:r>
              <a:rPr lang="en-GB" sz="1800" dirty="0"/>
              <a:t>and their advantages and disadvantages in Image output and presentation</a:t>
            </a:r>
            <a:r>
              <a:rPr lang="en-GB" sz="1800" dirty="0" smtClean="0"/>
              <a:t>.</a:t>
            </a:r>
            <a:endParaRPr lang="en-GB" sz="1800" dirty="0"/>
          </a:p>
        </p:txBody>
      </p:sp>
      <p:sp>
        <p:nvSpPr>
          <p:cNvPr id="3" name="Title 2"/>
          <p:cNvSpPr>
            <a:spLocks noGrp="1"/>
          </p:cNvSpPr>
          <p:nvPr>
            <p:ph type="title"/>
          </p:nvPr>
        </p:nvSpPr>
        <p:spPr/>
        <p:txBody>
          <a:bodyPr>
            <a:normAutofit/>
          </a:bodyPr>
          <a:lstStyle/>
          <a:p>
            <a:r>
              <a:rPr lang="en-GB" sz="2400" dirty="0" smtClean="0"/>
              <a:t>P1.11 - Know the hardware and software required to work with graphic images – Sourced images</a:t>
            </a:r>
            <a:endParaRPr lang="en-GB" sz="2400" dirty="0"/>
          </a:p>
        </p:txBody>
      </p:sp>
    </p:spTree>
    <p:extLst>
      <p:ext uri="{BB962C8B-B14F-4D97-AF65-F5344CB8AC3E}">
        <p14:creationId xmlns:p14="http://schemas.microsoft.com/office/powerpoint/2010/main" val="14712232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764704"/>
            <a:ext cx="8784976" cy="5760639"/>
          </a:xfrm>
        </p:spPr>
        <p:txBody>
          <a:bodyPr>
            <a:noAutofit/>
          </a:bodyPr>
          <a:lstStyle/>
          <a:p>
            <a:pPr marL="0" indent="0">
              <a:buNone/>
            </a:pPr>
            <a:r>
              <a:rPr lang="en-GB" sz="1300" b="1" dirty="0"/>
              <a:t>P1.1 – Task 01 - </a:t>
            </a:r>
            <a:r>
              <a:rPr lang="en-GB" sz="1300" dirty="0"/>
              <a:t>Using various examples, describe the style and content of Digital Media</a:t>
            </a:r>
            <a:r>
              <a:rPr lang="en-GB" sz="1300" dirty="0" smtClean="0"/>
              <a:t>.</a:t>
            </a:r>
          </a:p>
          <a:p>
            <a:pPr marL="0" indent="0">
              <a:buNone/>
            </a:pPr>
            <a:r>
              <a:rPr lang="en-GB" sz="1300" b="1" dirty="0"/>
              <a:t>P1.2 – Task 02 - </a:t>
            </a:r>
            <a:r>
              <a:rPr lang="en-GB" sz="1300" dirty="0"/>
              <a:t>Using various examples, describe the style and content of Non-Digital Media.</a:t>
            </a:r>
          </a:p>
          <a:p>
            <a:pPr marL="0" indent="0">
              <a:buNone/>
            </a:pPr>
            <a:r>
              <a:rPr lang="en-GB" sz="1300" b="1" dirty="0"/>
              <a:t>P1.3 - Task 03 </a:t>
            </a:r>
            <a:r>
              <a:rPr lang="en-GB" sz="1300" dirty="0"/>
              <a:t>– With examples, analyse how graphics are used in a range of interactive media products</a:t>
            </a:r>
            <a:r>
              <a:rPr lang="en-GB" sz="1300" dirty="0" smtClean="0"/>
              <a:t>.</a:t>
            </a:r>
          </a:p>
          <a:p>
            <a:pPr marL="0" lvl="1" indent="0">
              <a:spcBef>
                <a:spcPts val="400"/>
              </a:spcBef>
              <a:buSzPct val="68000"/>
              <a:buNone/>
            </a:pPr>
            <a:r>
              <a:rPr lang="en-GB" sz="1300" b="1" dirty="0"/>
              <a:t>P1.4 – Task 04 – </a:t>
            </a:r>
            <a:r>
              <a:rPr lang="en-GB" sz="1300" dirty="0"/>
              <a:t>Describe the technology behind Scanners and discuss </a:t>
            </a:r>
            <a:r>
              <a:rPr lang="en-GB" sz="1300" dirty="0" smtClean="0"/>
              <a:t>the </a:t>
            </a:r>
            <a:r>
              <a:rPr lang="en-GB" sz="1300" dirty="0"/>
              <a:t>advantages and disadvantages of this technology in Image gathering</a:t>
            </a:r>
            <a:r>
              <a:rPr lang="en-GB" sz="1300" dirty="0" smtClean="0"/>
              <a:t>.</a:t>
            </a:r>
          </a:p>
          <a:p>
            <a:pPr marL="0" lvl="1" indent="0">
              <a:spcBef>
                <a:spcPts val="400"/>
              </a:spcBef>
              <a:buSzPct val="68000"/>
              <a:buNone/>
            </a:pPr>
            <a:r>
              <a:rPr lang="en-GB" sz="1300" b="1" dirty="0"/>
              <a:t>P1.4 – Task 05 - </a:t>
            </a:r>
            <a:r>
              <a:rPr lang="en-GB" sz="1300" dirty="0"/>
              <a:t>Describe and Compare the technology behind Digital and SLR cameras with reference to ISO, Aperture and f-Stop and discuss the advantages and disadvantages of this technology in Image gathering.</a:t>
            </a:r>
          </a:p>
          <a:p>
            <a:pPr marL="0" lvl="1" indent="0">
              <a:spcBef>
                <a:spcPts val="400"/>
              </a:spcBef>
              <a:buSzPct val="68000"/>
              <a:buNone/>
            </a:pPr>
            <a:r>
              <a:rPr lang="en-GB" sz="1300" b="1" dirty="0"/>
              <a:t>P1.5 – Task 06 - </a:t>
            </a:r>
            <a:r>
              <a:rPr lang="en-GB" sz="1300" dirty="0"/>
              <a:t>Describe and Compare the technology behind Graphics Tablets and discuss the application, advantages and disadvantages of this technology in Image creation and manipulation.</a:t>
            </a:r>
          </a:p>
          <a:p>
            <a:pPr marL="0" lvl="1" indent="0">
              <a:spcBef>
                <a:spcPts val="400"/>
              </a:spcBef>
              <a:buSzPct val="68000"/>
              <a:buNone/>
            </a:pPr>
            <a:r>
              <a:rPr lang="en-GB" sz="1300" b="1" dirty="0"/>
              <a:t>P1.6 – Task 07 - </a:t>
            </a:r>
            <a:r>
              <a:rPr lang="en-GB" sz="1300" dirty="0"/>
              <a:t>Describe and Compare the technology behind Monitors and discuss the application, advantages and disadvantages of this technology in Image output and management.</a:t>
            </a:r>
          </a:p>
          <a:p>
            <a:pPr marL="0" lvl="1" indent="0">
              <a:spcBef>
                <a:spcPts val="400"/>
              </a:spcBef>
              <a:buSzPct val="68000"/>
              <a:buNone/>
            </a:pPr>
            <a:r>
              <a:rPr lang="en-GB" sz="1300" b="1" dirty="0"/>
              <a:t>P1.6 – Task 08 - </a:t>
            </a:r>
            <a:r>
              <a:rPr lang="en-GB" sz="1300" dirty="0"/>
              <a:t>Describe and Compare the technology behind Printers and discuss the application, advantages and disadvantages of this technology in Image output and presentation.</a:t>
            </a:r>
          </a:p>
          <a:p>
            <a:pPr marL="0" lvl="1" indent="0">
              <a:spcBef>
                <a:spcPts val="400"/>
              </a:spcBef>
              <a:buSzPct val="68000"/>
              <a:buNone/>
            </a:pPr>
            <a:r>
              <a:rPr lang="en-GB" sz="1300" b="1" dirty="0"/>
              <a:t>P1.7 – Task 09 - </a:t>
            </a:r>
            <a:r>
              <a:rPr lang="en-GB" sz="1300" dirty="0"/>
              <a:t>Describe and Compare the technology behind Plotters and discuss the application, advantages and disadvantages of this technology in Image output and presentation</a:t>
            </a:r>
            <a:r>
              <a:rPr lang="en-GB" sz="1300" dirty="0" smtClean="0"/>
              <a:t>.</a:t>
            </a:r>
          </a:p>
          <a:p>
            <a:pPr marL="0" lvl="1" indent="0">
              <a:spcBef>
                <a:spcPts val="400"/>
              </a:spcBef>
              <a:buSzPct val="68000"/>
              <a:buNone/>
            </a:pPr>
            <a:r>
              <a:rPr lang="en-GB" sz="1300" b="1" dirty="0"/>
              <a:t>P1.8 – Task 10 - </a:t>
            </a:r>
            <a:r>
              <a:rPr lang="en-GB" sz="1300" dirty="0"/>
              <a:t>Compare the technologies behind PC’s and Apple Computers as a platform for Graphics Editing and discuss advantages and disadvantages of these platforms in Image output and presentation.</a:t>
            </a:r>
          </a:p>
          <a:p>
            <a:pPr marL="0" lvl="1" indent="0">
              <a:spcBef>
                <a:spcPts val="400"/>
              </a:spcBef>
              <a:buSzPct val="68000"/>
              <a:buNone/>
            </a:pPr>
            <a:r>
              <a:rPr lang="en-GB" sz="1300" b="1" dirty="0" smtClean="0"/>
              <a:t>P1.9 </a:t>
            </a:r>
            <a:r>
              <a:rPr lang="en-GB" sz="1300" b="1" dirty="0"/>
              <a:t>– Task 11 - </a:t>
            </a:r>
            <a:r>
              <a:rPr lang="en-GB" sz="1300" dirty="0"/>
              <a:t>Describe the internal hardware of computers and their function for Graphics Editing and discuss advantages and disadvantages of these platforms in Image output and presentation</a:t>
            </a:r>
            <a:r>
              <a:rPr lang="en-GB" sz="1300" dirty="0" smtClean="0"/>
              <a:t>.</a:t>
            </a:r>
          </a:p>
          <a:p>
            <a:pPr marL="0" lvl="1" indent="0">
              <a:spcBef>
                <a:spcPts val="400"/>
              </a:spcBef>
              <a:buSzPct val="68000"/>
              <a:buNone/>
            </a:pPr>
            <a:r>
              <a:rPr lang="en-GB" sz="1300" b="1" dirty="0">
                <a:cs typeface="Calibri" pitchFamily="34" charset="0"/>
              </a:rPr>
              <a:t>P1.10 – Task 12 - </a:t>
            </a:r>
            <a:r>
              <a:rPr lang="en-GB" sz="1300" dirty="0">
                <a:cs typeface="Calibri" pitchFamily="34" charset="0"/>
              </a:rPr>
              <a:t>Describe the different graphic editing options and their advantages and disadvantages in Image output and presentation</a:t>
            </a:r>
            <a:r>
              <a:rPr lang="en-GB" sz="1300" dirty="0" smtClean="0">
                <a:cs typeface="Calibri" pitchFamily="34" charset="0"/>
              </a:rPr>
              <a:t>.</a:t>
            </a:r>
          </a:p>
          <a:p>
            <a:pPr marL="0" lvl="1" indent="0">
              <a:spcBef>
                <a:spcPts val="400"/>
              </a:spcBef>
              <a:buSzPct val="68000"/>
              <a:buNone/>
            </a:pPr>
            <a:r>
              <a:rPr lang="en-GB" sz="1300" b="1" dirty="0"/>
              <a:t>P1.10 – Task 13 - </a:t>
            </a:r>
            <a:r>
              <a:rPr lang="en-GB" sz="1300" dirty="0"/>
              <a:t>Describe and compare the different image processing packages available and their advantages and disadvantages in Image output and presentation.</a:t>
            </a:r>
          </a:p>
          <a:p>
            <a:pPr marL="0" lvl="1" indent="0">
              <a:spcBef>
                <a:spcPts val="400"/>
              </a:spcBef>
              <a:buSzPct val="68000"/>
              <a:buNone/>
            </a:pPr>
            <a:r>
              <a:rPr lang="en-GB" sz="1300" b="1" dirty="0" smtClean="0"/>
              <a:t>P1.11 </a:t>
            </a:r>
            <a:r>
              <a:rPr lang="en-GB" sz="1300" b="1" dirty="0"/>
              <a:t>– Task 14 - </a:t>
            </a:r>
            <a:r>
              <a:rPr lang="en-GB" sz="1300" dirty="0"/>
              <a:t>Describe the purpose of  availability of sourced and pre-selective materials and their advantages and disadvantages in Image output and presentation</a:t>
            </a:r>
            <a:r>
              <a:rPr lang="en-GB" sz="1300" dirty="0" smtClean="0"/>
              <a:t>.</a:t>
            </a:r>
            <a:endParaRPr lang="en-GB" sz="1300" dirty="0"/>
          </a:p>
        </p:txBody>
      </p:sp>
      <p:sp>
        <p:nvSpPr>
          <p:cNvPr id="3" name="Title 2"/>
          <p:cNvSpPr>
            <a:spLocks noGrp="1"/>
          </p:cNvSpPr>
          <p:nvPr>
            <p:ph type="title"/>
          </p:nvPr>
        </p:nvSpPr>
        <p:spPr>
          <a:xfrm>
            <a:off x="230832" y="116632"/>
            <a:ext cx="8733656" cy="648072"/>
          </a:xfrm>
        </p:spPr>
        <p:txBody>
          <a:bodyPr>
            <a:noAutofit/>
          </a:bodyPr>
          <a:lstStyle/>
          <a:p>
            <a:r>
              <a:rPr lang="en-GB" dirty="0" smtClean="0"/>
              <a:t>LO1 - Task List </a:t>
            </a:r>
            <a:endParaRPr lang="en-GB" dirty="0"/>
          </a:p>
        </p:txBody>
      </p:sp>
    </p:spTree>
    <p:extLst>
      <p:ext uri="{BB962C8B-B14F-4D97-AF65-F5344CB8AC3E}">
        <p14:creationId xmlns:p14="http://schemas.microsoft.com/office/powerpoint/2010/main" val="25915106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800" dirty="0"/>
              <a:t>P1.1 - Interactive Media </a:t>
            </a:r>
            <a:r>
              <a:rPr lang="en-GB" sz="2800" dirty="0" smtClean="0"/>
              <a:t>Outputs – DVD/Blu-Ray Menus</a:t>
            </a:r>
            <a:endParaRPr lang="en-US" sz="2800" b="1" dirty="0"/>
          </a:p>
        </p:txBody>
      </p:sp>
      <p:sp>
        <p:nvSpPr>
          <p:cNvPr id="5" name="Content Placeholder 2"/>
          <p:cNvSpPr>
            <a:spLocks noGrp="1"/>
          </p:cNvSpPr>
          <p:nvPr>
            <p:ph idx="1"/>
          </p:nvPr>
        </p:nvSpPr>
        <p:spPr>
          <a:xfrm>
            <a:off x="179512" y="692696"/>
            <a:ext cx="6408712" cy="4929222"/>
          </a:xfrm>
        </p:spPr>
        <p:txBody>
          <a:bodyPr>
            <a:noAutofit/>
          </a:bodyPr>
          <a:lstStyle/>
          <a:p>
            <a:pPr marL="266700" indent="-252413"/>
            <a:r>
              <a:rPr lang="en-GB" sz="2000" b="1" dirty="0"/>
              <a:t>Style</a:t>
            </a:r>
            <a:r>
              <a:rPr lang="en-GB" sz="2000" dirty="0"/>
              <a:t> – Single screen, </a:t>
            </a:r>
            <a:r>
              <a:rPr lang="en-GB" sz="2000" dirty="0" smtClean="0"/>
              <a:t>several image icons</a:t>
            </a:r>
            <a:r>
              <a:rPr lang="en-GB" sz="2000" dirty="0"/>
              <a:t>, ordered in priority, </a:t>
            </a:r>
            <a:r>
              <a:rPr lang="en-GB" sz="2000" dirty="0" smtClean="0"/>
              <a:t>content based</a:t>
            </a:r>
            <a:r>
              <a:rPr lang="en-GB" sz="2000" dirty="0"/>
              <a:t>, interactive on rollover. </a:t>
            </a:r>
            <a:r>
              <a:rPr lang="en-GB" sz="2000" dirty="0" smtClean="0"/>
              <a:t>Images are chosen from many, usually have short repeated video sequences.</a:t>
            </a:r>
            <a:endParaRPr lang="en-GB" sz="2000" dirty="0"/>
          </a:p>
          <a:p>
            <a:pPr marL="266700" indent="-252413"/>
            <a:r>
              <a:rPr lang="en-GB" sz="2000" b="1" dirty="0"/>
              <a:t>Choice of background and selected images </a:t>
            </a:r>
            <a:r>
              <a:rPr lang="en-GB" sz="2000" dirty="0"/>
              <a:t>– </a:t>
            </a:r>
            <a:r>
              <a:rPr lang="en-GB" sz="2000" dirty="0" smtClean="0"/>
              <a:t>Recognisable scenes, if scene selection then opens second menus or another screen, pixel depth is very high as not restricted by memory, preview scene should stand </a:t>
            </a:r>
            <a:r>
              <a:rPr lang="en-GB" sz="2000" dirty="0"/>
              <a:t>out against </a:t>
            </a:r>
            <a:r>
              <a:rPr lang="en-GB" sz="2000" dirty="0" smtClean="0"/>
              <a:t>background and framed.</a:t>
            </a:r>
            <a:endParaRPr lang="en-GB" sz="2000" dirty="0"/>
          </a:p>
          <a:p>
            <a:pPr marL="266700" indent="-252413"/>
            <a:r>
              <a:rPr lang="en-GB" sz="2000" b="1" dirty="0"/>
              <a:t>Navigation method  </a:t>
            </a:r>
            <a:r>
              <a:rPr lang="en-GB" sz="2000" dirty="0"/>
              <a:t>- Rollover buttons, cursor controlled rather than point and click, makes popping sound when selection is being made, goes straight </a:t>
            </a:r>
            <a:r>
              <a:rPr lang="en-GB" sz="2000" dirty="0" smtClean="0"/>
              <a:t>scene or second menu.</a:t>
            </a:r>
            <a:endParaRPr lang="en-GB" sz="2000" dirty="0"/>
          </a:p>
          <a:p>
            <a:pPr marL="266700" indent="-252413"/>
            <a:r>
              <a:rPr lang="en-GB" sz="2000" b="1" dirty="0"/>
              <a:t>Intent</a:t>
            </a:r>
            <a:r>
              <a:rPr lang="en-GB" sz="2000" dirty="0"/>
              <a:t> – Start </a:t>
            </a:r>
            <a:r>
              <a:rPr lang="en-GB" sz="2000" dirty="0" smtClean="0"/>
              <a:t>DVD or Video, show interactive features, plays music related to the content, often scroll </a:t>
            </a:r>
            <a:r>
              <a:rPr lang="en-GB" sz="2000" dirty="0"/>
              <a:t>down menus </a:t>
            </a:r>
            <a:r>
              <a:rPr lang="en-GB" sz="2000" dirty="0" smtClean="0"/>
              <a:t>included </a:t>
            </a:r>
            <a:r>
              <a:rPr lang="en-GB" sz="2000" dirty="0"/>
              <a:t>for additional content.</a:t>
            </a:r>
          </a:p>
        </p:txBody>
      </p:sp>
      <p:pic>
        <p:nvPicPr>
          <p:cNvPr id="6" name="Picture 2" descr="http://fc01.deviantart.net/fs51/i/2009/266/1/6/DVD_Menu_4_Slumdog_03_by_Effect_Design.jpg"/>
          <p:cNvPicPr>
            <a:picLocks noChangeAspect="1" noChangeArrowheads="1"/>
          </p:cNvPicPr>
          <p:nvPr/>
        </p:nvPicPr>
        <p:blipFill>
          <a:blip r:embed="rId3" cstate="print"/>
          <a:srcRect/>
          <a:stretch>
            <a:fillRect/>
          </a:stretch>
        </p:blipFill>
        <p:spPr bwMode="auto">
          <a:xfrm>
            <a:off x="6660232" y="621328"/>
            <a:ext cx="2304256" cy="1295504"/>
          </a:xfrm>
          <a:prstGeom prst="rect">
            <a:avLst/>
          </a:prstGeom>
          <a:noFill/>
        </p:spPr>
      </p:pic>
      <p:pic>
        <p:nvPicPr>
          <p:cNvPr id="7" name="Picture 4" descr="http://static1.wikia.nocookie.net/__cb20121222073330/memoryalpha/en/images/3/3e/Star_Trek_First_Contact_DVD_Menu.jpg"/>
          <p:cNvPicPr>
            <a:picLocks noChangeAspect="1" noChangeArrowheads="1"/>
          </p:cNvPicPr>
          <p:nvPr/>
        </p:nvPicPr>
        <p:blipFill>
          <a:blip r:embed="rId4" cstate="print"/>
          <a:srcRect/>
          <a:stretch>
            <a:fillRect/>
          </a:stretch>
        </p:blipFill>
        <p:spPr bwMode="auto">
          <a:xfrm>
            <a:off x="6644229" y="1988840"/>
            <a:ext cx="2304257" cy="1296144"/>
          </a:xfrm>
          <a:prstGeom prst="rect">
            <a:avLst/>
          </a:prstGeom>
          <a:noFill/>
        </p:spPr>
      </p:pic>
      <p:pic>
        <p:nvPicPr>
          <p:cNvPr id="8" name="Picture 6" descr="http://www.mrdankelly.com/blog/wp-content/uploads/2011/02/IMG_0594.jpg"/>
          <p:cNvPicPr>
            <a:picLocks noChangeAspect="1" noChangeArrowheads="1"/>
          </p:cNvPicPr>
          <p:nvPr/>
        </p:nvPicPr>
        <p:blipFill>
          <a:blip r:embed="rId5" cstate="print"/>
          <a:srcRect t="11213" b="12107"/>
          <a:stretch>
            <a:fillRect/>
          </a:stretch>
        </p:blipFill>
        <p:spPr bwMode="auto">
          <a:xfrm>
            <a:off x="6588224" y="3573016"/>
            <a:ext cx="2378999" cy="1368152"/>
          </a:xfrm>
          <a:prstGeom prst="rect">
            <a:avLst/>
          </a:prstGeom>
          <a:noFill/>
        </p:spPr>
      </p:pic>
      <p:pic>
        <p:nvPicPr>
          <p:cNvPr id="9" name="Picture 8" descr="http://www.criticaloversight.com/wp-content/uploads/2008/05/night_at_the_museum.jpg"/>
          <p:cNvPicPr>
            <a:picLocks noChangeAspect="1" noChangeArrowheads="1"/>
          </p:cNvPicPr>
          <p:nvPr/>
        </p:nvPicPr>
        <p:blipFill>
          <a:blip r:embed="rId6" cstate="print"/>
          <a:srcRect/>
          <a:stretch>
            <a:fillRect/>
          </a:stretch>
        </p:blipFill>
        <p:spPr bwMode="auto">
          <a:xfrm>
            <a:off x="6603672" y="5085184"/>
            <a:ext cx="2347546" cy="1384573"/>
          </a:xfrm>
          <a:prstGeom prst="rect">
            <a:avLst/>
          </a:prstGeom>
          <a:noFill/>
        </p:spPr>
      </p:pic>
    </p:spTree>
    <p:extLst>
      <p:ext uri="{BB962C8B-B14F-4D97-AF65-F5344CB8AC3E}">
        <p14:creationId xmlns:p14="http://schemas.microsoft.com/office/powerpoint/2010/main" val="4193071886"/>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9512" y="692696"/>
            <a:ext cx="6408712" cy="4929222"/>
          </a:xfrm>
        </p:spPr>
        <p:txBody>
          <a:bodyPr>
            <a:noAutofit/>
          </a:bodyPr>
          <a:lstStyle/>
          <a:p>
            <a:pPr marL="361950" indent="-361950"/>
            <a:r>
              <a:rPr lang="en-GB" sz="2000" b="1" dirty="0" smtClean="0"/>
              <a:t>Style</a:t>
            </a:r>
            <a:r>
              <a:rPr lang="en-GB" sz="2000" dirty="0" smtClean="0"/>
              <a:t> </a:t>
            </a:r>
            <a:r>
              <a:rPr lang="en-GB" sz="2000" dirty="0"/>
              <a:t>– Single </a:t>
            </a:r>
            <a:r>
              <a:rPr lang="en-GB" sz="2000" dirty="0" smtClean="0"/>
              <a:t>screen pop-outs, </a:t>
            </a:r>
            <a:r>
              <a:rPr lang="en-GB" sz="2000" dirty="0"/>
              <a:t>several image </a:t>
            </a:r>
            <a:r>
              <a:rPr lang="en-GB" sz="2000" dirty="0" smtClean="0"/>
              <a:t>icons at least usually related to the game content, </a:t>
            </a:r>
            <a:r>
              <a:rPr lang="en-GB" sz="2000" dirty="0"/>
              <a:t>ordered in </a:t>
            </a:r>
            <a:r>
              <a:rPr lang="en-GB" sz="2000" dirty="0" smtClean="0"/>
              <a:t>standard priority</a:t>
            </a:r>
            <a:r>
              <a:rPr lang="en-GB" sz="2000" dirty="0"/>
              <a:t>, content based, interactive on rollover. Images are chosen from </a:t>
            </a:r>
            <a:r>
              <a:rPr lang="en-GB" sz="2000" dirty="0" smtClean="0"/>
              <a:t>in game, </a:t>
            </a:r>
            <a:r>
              <a:rPr lang="en-GB" sz="2000" dirty="0"/>
              <a:t>usually have </a:t>
            </a:r>
            <a:r>
              <a:rPr lang="en-GB" sz="2000" dirty="0" smtClean="0"/>
              <a:t>cursor links to highlight selection.</a:t>
            </a:r>
            <a:endParaRPr lang="en-GB" sz="2000" dirty="0"/>
          </a:p>
          <a:p>
            <a:pPr marL="361950" indent="-361950"/>
            <a:r>
              <a:rPr lang="en-GB" sz="2000" b="1" dirty="0"/>
              <a:t>Choice of background and selected images </a:t>
            </a:r>
            <a:r>
              <a:rPr lang="en-GB" sz="2000" dirty="0"/>
              <a:t>– Recognisable </a:t>
            </a:r>
            <a:r>
              <a:rPr lang="en-GB" sz="2000" dirty="0" smtClean="0"/>
              <a:t>scenes or faded version of current game screen, </a:t>
            </a:r>
            <a:r>
              <a:rPr lang="en-GB" sz="2000" dirty="0"/>
              <a:t>pixel depth is </a:t>
            </a:r>
            <a:r>
              <a:rPr lang="en-GB" sz="2000" dirty="0" smtClean="0"/>
              <a:t>medium </a:t>
            </a:r>
            <a:r>
              <a:rPr lang="en-GB" sz="2000" dirty="0"/>
              <a:t>as </a:t>
            </a:r>
            <a:r>
              <a:rPr lang="en-GB" sz="2000" dirty="0" smtClean="0"/>
              <a:t>restricted </a:t>
            </a:r>
            <a:r>
              <a:rPr lang="en-GB" sz="2000" dirty="0"/>
              <a:t>by memory, </a:t>
            </a:r>
            <a:r>
              <a:rPr lang="en-GB" sz="2000" dirty="0" smtClean="0"/>
              <a:t>framed selection menus with faded transparency to reduce re-loading times. On puzzle games played screen is removed.</a:t>
            </a:r>
            <a:endParaRPr lang="en-GB" sz="2000" dirty="0"/>
          </a:p>
          <a:p>
            <a:pPr marL="361950" indent="-361950"/>
            <a:r>
              <a:rPr lang="en-GB" sz="2000" b="1" dirty="0"/>
              <a:t>Navigation method  </a:t>
            </a:r>
            <a:r>
              <a:rPr lang="en-GB" sz="2000" dirty="0"/>
              <a:t>- Rollover buttons, cursor controlled rather than point and click, makes popping sound when selection is being made, goes straight scene or second </a:t>
            </a:r>
            <a:r>
              <a:rPr lang="en-GB" sz="2000" dirty="0" smtClean="0"/>
              <a:t>menu when selected.</a:t>
            </a:r>
            <a:endParaRPr lang="en-GB" sz="2000" dirty="0"/>
          </a:p>
          <a:p>
            <a:pPr marL="361950" indent="-361950"/>
            <a:r>
              <a:rPr lang="en-GB" sz="2000" b="1" dirty="0"/>
              <a:t>Intent</a:t>
            </a:r>
            <a:r>
              <a:rPr lang="en-GB" sz="2000" dirty="0"/>
              <a:t> – </a:t>
            </a:r>
            <a:r>
              <a:rPr lang="en-GB" sz="2000" dirty="0" smtClean="0"/>
              <a:t>Pause game to select something, change weapon, choose add ups or power ups, pause, alter character, change controls, to quit, save, load or restart.</a:t>
            </a:r>
            <a:endParaRPr lang="en-GB" sz="2000" dirty="0"/>
          </a:p>
        </p:txBody>
      </p:sp>
      <p:sp>
        <p:nvSpPr>
          <p:cNvPr id="2" name="Title 1"/>
          <p:cNvSpPr>
            <a:spLocks noGrp="1"/>
          </p:cNvSpPr>
          <p:nvPr>
            <p:ph type="title"/>
          </p:nvPr>
        </p:nvSpPr>
        <p:spPr>
          <a:xfrm>
            <a:off x="107504" y="116632"/>
            <a:ext cx="8964488" cy="452568"/>
          </a:xfrm>
        </p:spPr>
        <p:txBody>
          <a:bodyPr>
            <a:noAutofit/>
          </a:bodyPr>
          <a:lstStyle/>
          <a:p>
            <a:r>
              <a:rPr lang="en-GB" sz="3200" dirty="0"/>
              <a:t>P1.1 - Interactive Media </a:t>
            </a:r>
            <a:r>
              <a:rPr lang="en-GB" sz="3200" dirty="0" smtClean="0"/>
              <a:t>Outputs – Video Games</a:t>
            </a:r>
            <a:endParaRPr lang="en-US" sz="3200" b="1" dirty="0"/>
          </a:p>
        </p:txBody>
      </p:sp>
      <p:pic>
        <p:nvPicPr>
          <p:cNvPr id="5" name="Picture 2" descr="http://www.bensimonsen.com/blogspot_galleries/concept/cars2/data/images1/bs_main_ui_menu.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46802" y="778603"/>
            <a:ext cx="2092472" cy="11764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 name="Picture 2" descr="http://www.filmedge.net/Tron/graphix/app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6802" y="2146755"/>
            <a:ext cx="2092472" cy="13905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www.latestnewsexplorer.com/wp-content/uploads/2011/09/Bf3-Mainmenu.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46802" y="3730931"/>
            <a:ext cx="2092472" cy="11767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www.geekexchange.com/wp-content/uploads/2013/12/saint-seiya-brave-soldiers-menu.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5099083"/>
            <a:ext cx="2063018" cy="12822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7693663"/>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800" dirty="0"/>
              <a:t>P1.1 - Interactive Media </a:t>
            </a:r>
            <a:r>
              <a:rPr lang="en-GB" sz="2800" dirty="0" smtClean="0"/>
              <a:t>Outputs – Dynamic Websites</a:t>
            </a:r>
            <a:endParaRPr lang="en-US" sz="2800" b="1" dirty="0"/>
          </a:p>
        </p:txBody>
      </p:sp>
      <p:sp>
        <p:nvSpPr>
          <p:cNvPr id="5" name="Content Placeholder 2"/>
          <p:cNvSpPr>
            <a:spLocks noGrp="1"/>
          </p:cNvSpPr>
          <p:nvPr>
            <p:ph idx="1"/>
          </p:nvPr>
        </p:nvSpPr>
        <p:spPr>
          <a:xfrm>
            <a:off x="179512" y="692696"/>
            <a:ext cx="6480720" cy="4929222"/>
          </a:xfrm>
        </p:spPr>
        <p:txBody>
          <a:bodyPr>
            <a:noAutofit/>
          </a:bodyPr>
          <a:lstStyle/>
          <a:p>
            <a:pPr marL="361950" indent="-347663"/>
            <a:r>
              <a:rPr lang="en-GB" sz="2100" b="1" dirty="0" smtClean="0"/>
              <a:t>Style</a:t>
            </a:r>
            <a:r>
              <a:rPr lang="en-GB" sz="2100" dirty="0" smtClean="0"/>
              <a:t> – Needs to impress in look and feel, needs to be unique, needs to be intuitive as well as reflect the company. Needs to be less like a website and more like a multimedia product. A small amount of sound as well as transitions, capable of downgrading for other devices.</a:t>
            </a:r>
          </a:p>
          <a:p>
            <a:pPr marL="361950" indent="-347663"/>
            <a:r>
              <a:rPr lang="en-GB" sz="2100" b="1" dirty="0" smtClean="0"/>
              <a:t>Choice of background and selected images </a:t>
            </a:r>
            <a:r>
              <a:rPr lang="en-GB" sz="2100" dirty="0" smtClean="0"/>
              <a:t>– Subject to site, High Quality to reflect intent, background must be interesting, images must be selective and replace text links. Capable of zooming and panning without breaking down, usually bitmap rather than vector.</a:t>
            </a:r>
          </a:p>
          <a:p>
            <a:pPr marL="361950" indent="-347663"/>
            <a:r>
              <a:rPr lang="en-GB" sz="2100" b="1" dirty="0" smtClean="0"/>
              <a:t>Navigation method </a:t>
            </a:r>
            <a:r>
              <a:rPr lang="en-GB" sz="2100" dirty="0" smtClean="0"/>
              <a:t>– mouse click only, rarely text linked, sometimes tab</a:t>
            </a:r>
            <a:r>
              <a:rPr lang="en-GB" sz="2100" dirty="0"/>
              <a:t> jumped. </a:t>
            </a:r>
            <a:r>
              <a:rPr lang="en-GB" sz="2100" dirty="0" smtClean="0"/>
              <a:t>Interaction mouse over, transition to next page or web content.</a:t>
            </a:r>
          </a:p>
          <a:p>
            <a:pPr marL="361950" indent="-347663"/>
            <a:r>
              <a:rPr lang="en-GB" sz="2100" b="1" dirty="0" smtClean="0"/>
              <a:t>Intent</a:t>
            </a:r>
            <a:r>
              <a:rPr lang="en-GB" sz="2100" dirty="0" smtClean="0"/>
              <a:t> – To impress more than speed of content accessing. To be interesting, confusing, needs to engage from the outset, not expecting return visitors.</a:t>
            </a:r>
            <a:endParaRPr lang="en-GB" sz="2100" dirty="0"/>
          </a:p>
        </p:txBody>
      </p:sp>
      <p:pic>
        <p:nvPicPr>
          <p:cNvPr id="6" name="Picture 2" descr="http://www.liverez.com/blog/wp-content/uploads/2011/12/floridagold_scree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358" y="725067"/>
            <a:ext cx="2081706" cy="12750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www.kinkypeanuts.com/images/interactive/sensisof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6358" y="2158065"/>
            <a:ext cx="2081706" cy="15589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www.thefwa.com/library/02-HJYT.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80961" y="3830154"/>
            <a:ext cx="2077103" cy="13270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8" descr="http://kellygates.files.wordpress.com/2010/03/agencynet-interactive-website-exampl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5301208"/>
            <a:ext cx="2080337" cy="10842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96520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800" dirty="0"/>
              <a:t>P1.1 - Interactive Media </a:t>
            </a:r>
            <a:r>
              <a:rPr lang="en-GB" sz="2800" dirty="0" smtClean="0"/>
              <a:t>Outputs – Virtual Reality</a:t>
            </a:r>
            <a:endParaRPr lang="en-US" sz="2800" b="1" dirty="0"/>
          </a:p>
        </p:txBody>
      </p:sp>
      <p:sp>
        <p:nvSpPr>
          <p:cNvPr id="5" name="Content Placeholder 2"/>
          <p:cNvSpPr>
            <a:spLocks noGrp="1"/>
          </p:cNvSpPr>
          <p:nvPr>
            <p:ph idx="1"/>
          </p:nvPr>
        </p:nvSpPr>
        <p:spPr>
          <a:xfrm>
            <a:off x="179512" y="692696"/>
            <a:ext cx="6624736" cy="4929222"/>
          </a:xfrm>
        </p:spPr>
        <p:txBody>
          <a:bodyPr>
            <a:noAutofit/>
          </a:bodyPr>
          <a:lstStyle/>
          <a:p>
            <a:pPr marL="358775" indent="-344488"/>
            <a:r>
              <a:rPr lang="en-GB" sz="2100" b="1" dirty="0" smtClean="0"/>
              <a:t>Style</a:t>
            </a:r>
            <a:r>
              <a:rPr lang="en-GB" sz="2100" dirty="0" smtClean="0"/>
              <a:t> – Needs to be cross screened (two sides), needs to be command or movement controlled, needs to appeal t a more engaged audience, needs to be smooth and easy to navigate.</a:t>
            </a:r>
          </a:p>
          <a:p>
            <a:pPr marL="358775" indent="-344488"/>
            <a:r>
              <a:rPr lang="en-GB" sz="2100" b="1" dirty="0" smtClean="0"/>
              <a:t>Choice of background and selected images </a:t>
            </a:r>
            <a:r>
              <a:rPr lang="en-GB" sz="2100" dirty="0" smtClean="0"/>
              <a:t>– Lower resolution due to limitations, transparent menus to reduce reloading times and viewers adjustment. Images are non textual to reduce reading. Background static during menu selection.</a:t>
            </a:r>
          </a:p>
          <a:p>
            <a:pPr marL="358775" indent="-344488"/>
            <a:r>
              <a:rPr lang="en-GB" sz="2100" b="1" dirty="0" smtClean="0"/>
              <a:t>Navigation </a:t>
            </a:r>
            <a:r>
              <a:rPr lang="en-GB" sz="2100" b="1" dirty="0"/>
              <a:t>method </a:t>
            </a:r>
            <a:r>
              <a:rPr lang="en-GB" sz="2100" dirty="0" smtClean="0"/>
              <a:t>– Simplified navigation, virtual hand selection or arrow selection because of instability. Not voice. Button cancellation, larger icons, nothing moving.</a:t>
            </a:r>
          </a:p>
          <a:p>
            <a:pPr marL="358775" indent="-344488"/>
            <a:r>
              <a:rPr lang="en-GB" sz="2100" b="1" dirty="0" smtClean="0"/>
              <a:t>Intent</a:t>
            </a:r>
            <a:r>
              <a:rPr lang="en-GB" sz="2100" dirty="0" smtClean="0"/>
              <a:t> – To replace screen activity, to immerse, to give a more wide view and interactivity for the user. To encompass which overrides glitches and lack of quality by replacing with interaction and physical movements.</a:t>
            </a:r>
            <a:endParaRPr lang="en-GB" sz="2100" dirty="0"/>
          </a:p>
        </p:txBody>
      </p:sp>
      <p:pic>
        <p:nvPicPr>
          <p:cNvPr id="6" name="Picture 2" descr="http://gigaom2.files.wordpress.com/2014/04/grid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9811" y="692697"/>
            <a:ext cx="1801621" cy="10132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www.infotech.oulu.fi/Annual/1999/pics/VIRGINhan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1539" y="1986469"/>
            <a:ext cx="1826651" cy="13705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www.entertherift.fr/images/314-steamv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72927" y="3522087"/>
            <a:ext cx="1875263" cy="105904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8" descr="http://cache2.asset-cache.net/xc/451884043.jpg?v=1&amp;c=IWSAsset&amp;k=2&amp;d=B53F616F4B95E553BEA04F1E7CFCEACCD9D3D9799B5285EC81F7533CF5B93163BCC685C059D6365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48263" y="4772486"/>
            <a:ext cx="1891171" cy="15368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393917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16632"/>
            <a:ext cx="8964488" cy="452568"/>
          </a:xfrm>
        </p:spPr>
        <p:txBody>
          <a:bodyPr>
            <a:noAutofit/>
          </a:bodyPr>
          <a:lstStyle/>
          <a:p>
            <a:r>
              <a:rPr lang="en-GB" sz="2800" dirty="0"/>
              <a:t>P1.1 - Interactive Media </a:t>
            </a:r>
            <a:r>
              <a:rPr lang="en-GB" sz="2800" dirty="0" smtClean="0"/>
              <a:t>Outputs – Interactive Advertising</a:t>
            </a:r>
            <a:endParaRPr lang="en-US" sz="2800" b="1" dirty="0"/>
          </a:p>
        </p:txBody>
      </p:sp>
      <p:sp>
        <p:nvSpPr>
          <p:cNvPr id="5" name="Content Placeholder 2"/>
          <p:cNvSpPr>
            <a:spLocks noGrp="1"/>
          </p:cNvSpPr>
          <p:nvPr>
            <p:ph idx="1"/>
          </p:nvPr>
        </p:nvSpPr>
        <p:spPr>
          <a:xfrm>
            <a:off x="179512" y="692696"/>
            <a:ext cx="6264696" cy="4929222"/>
          </a:xfrm>
        </p:spPr>
        <p:txBody>
          <a:bodyPr>
            <a:noAutofit/>
          </a:bodyPr>
          <a:lstStyle/>
          <a:p>
            <a:pPr marL="361950" indent="-347663"/>
            <a:r>
              <a:rPr lang="en-GB" sz="1950" b="1" dirty="0" smtClean="0"/>
              <a:t>Style</a:t>
            </a:r>
            <a:r>
              <a:rPr lang="en-GB" sz="1950" dirty="0" smtClean="0"/>
              <a:t> – Different ranges but generally pop ups Map points), arrow movements (dynamic ads), Alt tags (images with a lot of content), Flash based or game based (prize winning), outdoor adverts, must be short and easy to get through because of short attention span.</a:t>
            </a:r>
          </a:p>
          <a:p>
            <a:pPr marL="361950" indent="-347663"/>
            <a:r>
              <a:rPr lang="en-GB" sz="1950" b="1" dirty="0" smtClean="0"/>
              <a:t>Choice of background and selected images </a:t>
            </a:r>
            <a:r>
              <a:rPr lang="en-GB" sz="1950" dirty="0" smtClean="0"/>
              <a:t>– Usually flash so the images are crude or jpegs that are static and scrolled. Background static due to browser limitations. Images on scroll ads tend to be landscape and in keeping with theme, high res, not restricted by file size.</a:t>
            </a:r>
          </a:p>
          <a:p>
            <a:pPr marL="361950" indent="-347663"/>
            <a:r>
              <a:rPr lang="en-GB" sz="1950" b="1" dirty="0" smtClean="0"/>
              <a:t>Navigation method </a:t>
            </a:r>
            <a:r>
              <a:rPr lang="en-GB" sz="1950" dirty="0" smtClean="0"/>
              <a:t>– Mouse over on pop ups or rollover images, arrows left and right on image galleries, tab controlled when restricted to a few navigation icons.</a:t>
            </a:r>
          </a:p>
          <a:p>
            <a:pPr marL="361950" indent="-347663"/>
            <a:r>
              <a:rPr lang="en-GB" sz="1950" b="1" dirty="0" smtClean="0"/>
              <a:t>Intent</a:t>
            </a:r>
            <a:r>
              <a:rPr lang="en-GB" sz="1950" dirty="0" smtClean="0"/>
              <a:t> – To make ads more interesting, engage the user, show off capability, to reduce amount of content on page, to preview more images of a single product, to allow more products and information.</a:t>
            </a:r>
            <a:endParaRPr lang="en-GB" sz="1950" dirty="0"/>
          </a:p>
        </p:txBody>
      </p:sp>
      <p:pic>
        <p:nvPicPr>
          <p:cNvPr id="6" name="Picture 2" descr="http://wfive.files.wordpress.com/2011/02/pedigree_pupp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4554" y="762000"/>
            <a:ext cx="2152217" cy="18029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7" name="Picture 4" descr="http://outdoormediacentre.files.wordpress.com/2012/10/mccain-high-fiv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6531" y="2852936"/>
            <a:ext cx="2160240" cy="144016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8" name="Picture 6" descr="https://m1.behance.net/rendition/modules/29379650/disp/a1e47d4afa680c7fc7cb8c5a266be99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9917" y="4581129"/>
            <a:ext cx="2196854" cy="15121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755476"/>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2">
  <a:themeElements>
    <a:clrScheme name="Custom 1">
      <a:dk1>
        <a:sysClr val="windowText" lastClr="000000"/>
      </a:dk1>
      <a:lt1>
        <a:sysClr val="window" lastClr="FFFFFF"/>
      </a:lt1>
      <a:dk2>
        <a:srgbClr val="464646"/>
      </a:dk2>
      <a:lt2>
        <a:srgbClr val="DEF5FA"/>
      </a:lt2>
      <a:accent1>
        <a:srgbClr val="6DAA2D"/>
      </a:accent1>
      <a:accent2>
        <a:srgbClr val="DA1F28"/>
      </a:accent2>
      <a:accent3>
        <a:srgbClr val="EB641B"/>
      </a:accent3>
      <a:accent4>
        <a:srgbClr val="00A21F"/>
      </a:accent4>
      <a:accent5>
        <a:srgbClr val="474B78"/>
      </a:accent5>
      <a:accent6>
        <a:srgbClr val="7D3C4A"/>
      </a:accent6>
      <a:hlink>
        <a:srgbClr val="FF8119"/>
      </a:hlink>
      <a:folHlink>
        <a:srgbClr val="8EEA97"/>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Enderoth 2</Template>
  <TotalTime>1157</TotalTime>
  <Words>9945</Words>
  <Application>Microsoft Office PowerPoint</Application>
  <PresentationFormat>On-screen Show (4:3)</PresentationFormat>
  <Paragraphs>288</Paragraphs>
  <Slides>42</Slides>
  <Notes>19</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Enderoth 2</vt:lpstr>
      <vt:lpstr>Unit 27 and 31</vt:lpstr>
      <vt:lpstr> Assessment Criteria – P1, M1 and D1</vt:lpstr>
      <vt:lpstr>P1.1 - Interactive Media Outputs - Digital</vt:lpstr>
      <vt:lpstr>P1.1 - Interactive Media Outputs – Interactive Television</vt:lpstr>
      <vt:lpstr>P1.1 - Interactive Media Outputs – DVD/Blu-Ray Menus</vt:lpstr>
      <vt:lpstr>P1.1 - Interactive Media Outputs – Video Games</vt:lpstr>
      <vt:lpstr>P1.1 - Interactive Media Outputs – Dynamic Websites</vt:lpstr>
      <vt:lpstr>P1.1 - Interactive Media Outputs – Virtual Reality</vt:lpstr>
      <vt:lpstr>P1.1 - Interactive Media Outputs – Interactive Advertising</vt:lpstr>
      <vt:lpstr>P1.1 - Interactive Media Outputs – Social networking Interface</vt:lpstr>
      <vt:lpstr>P1.1 - Interactive Media Outputs – Smart Phone Interface </vt:lpstr>
      <vt:lpstr>P1.2 - Interactive Media Outputs – Printed Media</vt:lpstr>
      <vt:lpstr>P1.2 - Interactive Media Outputs – Board Games</vt:lpstr>
      <vt:lpstr>P1.2 - Interactive Media Outputs – Pop-Up Books</vt:lpstr>
      <vt:lpstr>P1.2 - Interactive Media Outputs – Game Books</vt:lpstr>
      <vt:lpstr>P1.2 - Interactive Media Outputs – Magazines (with Competitions)</vt:lpstr>
      <vt:lpstr>P1.3 - Applications of graphics </vt:lpstr>
      <vt:lpstr>P1.3 - Applications of graphics </vt:lpstr>
      <vt:lpstr>P1.3 - Applications of graphics </vt:lpstr>
      <vt:lpstr>P1.3 - Applications of graphics </vt:lpstr>
      <vt:lpstr>P1.4  - Know the hardware and software required to work with graphic images – Input Devices</vt:lpstr>
      <vt:lpstr>P1.4  - Know the hardware and software required to work with graphic images – Input Devices – Scanners</vt:lpstr>
      <vt:lpstr>P1.4  - Know the hardware and software required to work with graphic images – Input Devices – Cameras</vt:lpstr>
      <vt:lpstr>P1.4  - Know the hardware and software required to work with graphic images – Input Devices – Cameras</vt:lpstr>
      <vt:lpstr>P1.4 - Know the hardware and software required to work with graphic images – Input Devices – Camera Aperture</vt:lpstr>
      <vt:lpstr>P1.4 - Know the hardware and software required to work with graphic images – Input Devices - Camera f-Stop</vt:lpstr>
      <vt:lpstr>P1.5 - Know the hardware and software required to work with graphic images – Input Devices - Graphic Tablets</vt:lpstr>
      <vt:lpstr>P1.6 - Know the hardware and software required to work with graphic images – Output Options - Monitors</vt:lpstr>
      <vt:lpstr>P1.6 - Know the hardware and software required to work with graphic images – Output Options - Printers</vt:lpstr>
      <vt:lpstr>P1.6 - Know the hardware and software required to work with graphic images – Output Options - Printers</vt:lpstr>
      <vt:lpstr>P1.7 - Know the hardware and software required to work with graphic images – Output Options - Plotters</vt:lpstr>
      <vt:lpstr>P1.8 - Know the hardware and software required to work with graphic images - Computer Platform </vt:lpstr>
      <vt:lpstr>P1.9 - Know the hardware and software required to work with graphic images – Computer Hardware - Processor</vt:lpstr>
      <vt:lpstr>P1.9 - Know the hardware and software required to work with graphic images – Computer Hardware – Graphics Card</vt:lpstr>
      <vt:lpstr>P1.9 - Know the hardware and software required to work with graphic images – Computer Hardware – Graphics Card</vt:lpstr>
      <vt:lpstr>P1.9 - Know the hardware and software required to work with graphic images – Computer Hardware – RAM</vt:lpstr>
      <vt:lpstr>P1.9 - Know the hardware and software required to work with graphic images – Computer Hardware – Storage</vt:lpstr>
      <vt:lpstr>P1.10 - Know the hardware and software required to work with graphic images - Packages</vt:lpstr>
      <vt:lpstr>P1.10 - Know the hardware and software required to work with graphic images - Packages</vt:lpstr>
      <vt:lpstr>P1.10 - Know the hardware and software required to work with graphic images - Packages</vt:lpstr>
      <vt:lpstr>P1.11 - Know the hardware and software required to work with graphic images – Sourced images</vt:lpstr>
      <vt:lpstr>LO1 - Task List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27 and 31</dc:title>
  <dc:creator>Stephen Rafferty</dc:creator>
  <cp:lastModifiedBy>Stephen Rafferty</cp:lastModifiedBy>
  <cp:revision>19</cp:revision>
  <dcterms:created xsi:type="dcterms:W3CDTF">2014-08-26T07:28:59Z</dcterms:created>
  <dcterms:modified xsi:type="dcterms:W3CDTF">2014-08-29T17:29:04Z</dcterms:modified>
</cp:coreProperties>
</file>